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8288000" cy="10287000"/>
  <p:notesSz cx="6858000" cy="9144000"/>
  <p:embeddedFontLst>
    <p:embeddedFont>
      <p:font typeface="Arimo Bold" charset="1" panose="020B0704020202020204"/>
      <p:regular r:id="rId44"/>
    </p:embeddedFont>
    <p:embeddedFont>
      <p:font typeface="TT Interphases" charset="1" panose="02000503020000020004"/>
      <p:regular r:id="rId45"/>
    </p:embeddedFont>
    <p:embeddedFont>
      <p:font typeface="Atkinson Hyperlegible" charset="1" panose="00000000000000000000"/>
      <p:regular r:id="rId46"/>
    </p:embeddedFont>
    <p:embeddedFont>
      <p:font typeface="Now Bold" charset="1" panose="00000800000000000000"/>
      <p:regular r:id="rId47"/>
    </p:embeddedFont>
    <p:embeddedFont>
      <p:font typeface="DM Sans Bold" charset="1" panose="00000000000000000000"/>
      <p:regular r:id="rId48"/>
    </p:embeddedFont>
    <p:embeddedFont>
      <p:font typeface="DM Sans" charset="1" panose="00000000000000000000"/>
      <p:regular r:id="rId49"/>
    </p:embeddedFont>
    <p:embeddedFont>
      <p:font typeface="Times New Roman Bold" charset="1" panose="02030802070405020303"/>
      <p:regular r:id="rId50"/>
    </p:embeddedFont>
    <p:embeddedFont>
      <p:font typeface="League Spartan" charset="1" panose="00000800000000000000"/>
      <p:regular r:id="rId51"/>
    </p:embeddedFont>
    <p:embeddedFont>
      <p:font typeface="Glacial Indifference Bold" charset="1" panose="00000800000000000000"/>
      <p:regular r:id="rId52"/>
    </p:embeddedFont>
    <p:embeddedFont>
      <p:font typeface="Glacial Indifference" charset="1" panose="00000000000000000000"/>
      <p:regular r:id="rId53"/>
    </p:embeddedFont>
    <p:embeddedFont>
      <p:font typeface="Pragmatica" charset="1" panose="020B0503040502020204"/>
      <p:regular r:id="rId54"/>
    </p:embeddedFont>
    <p:embeddedFont>
      <p:font typeface="Aileron Bold" charset="1" panose="00000800000000000000"/>
      <p:regular r:id="rId55"/>
    </p:embeddedFont>
    <p:embeddedFont>
      <p:font typeface="Aileron" charset="1" panose="00000500000000000000"/>
      <p:regular r:id="rId56"/>
    </p:embeddedFont>
    <p:embeddedFont>
      <p:font typeface="Aileron Heavy" charset="1" panose="00000A00000000000000"/>
      <p:regular r:id="rId57"/>
    </p:embeddedFont>
    <p:embeddedFont>
      <p:font typeface="Proxima Nova Bold" charset="1" panose="02000506030000020004"/>
      <p:regular r:id="rId58"/>
    </p:embeddedFont>
    <p:embeddedFont>
      <p:font typeface="Cairo Bold" charset="1" panose="00000000000000000000"/>
      <p:regular r:id="rId59"/>
    </p:embeddedFont>
    <p:embeddedFont>
      <p:font typeface="Codec Pro Bold" charset="1" panose="00000600000000000000"/>
      <p:regular r:id="rId60"/>
    </p:embeddedFont>
    <p:embeddedFont>
      <p:font typeface="Codec Pro" charset="1" panose="00000500000000000000"/>
      <p:regular r:id="rId61"/>
    </p:embeddedFont>
    <p:embeddedFont>
      <p:font typeface="Times New Roman" charset="1" panose="02030502070405020303"/>
      <p:regular r:id="rId62"/>
    </p:embeddedFont>
    <p:embeddedFont>
      <p:font typeface="Almarai Bold" charset="1" panose="00000000000000000000"/>
      <p:regular r:id="rId63"/>
    </p:embeddedFont>
    <p:embeddedFont>
      <p:font typeface="Canva Sans Bold" charset="1" panose="020B0803030501040103"/>
      <p:regular r:id="rId64"/>
    </p:embeddedFont>
    <p:embeddedFont>
      <p:font typeface="Open Sauce Light" charset="1" panose="00000400000000000000"/>
      <p:regular r:id="rId65"/>
    </p:embeddedFont>
    <p:embeddedFont>
      <p:font typeface="Raleway" charset="1" panose="020B0503030101060003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12" Target="../media/image56.png" Type="http://schemas.openxmlformats.org/officeDocument/2006/relationships/image"/><Relationship Id="rId13" Target="../media/image57.svg" Type="http://schemas.openxmlformats.org/officeDocument/2006/relationships/image"/><Relationship Id="rId14" Target="../media/image58.png" Type="http://schemas.openxmlformats.org/officeDocument/2006/relationships/image"/><Relationship Id="rId15" Target="../media/image59.svg" Type="http://schemas.openxmlformats.org/officeDocument/2006/relationships/image"/><Relationship Id="rId16" Target="../media/image60.png" Type="http://schemas.openxmlformats.org/officeDocument/2006/relationships/image"/><Relationship Id="rId17" Target="../media/image61.svg" Type="http://schemas.openxmlformats.org/officeDocument/2006/relationships/image"/><Relationship Id="rId18" Target="../media/image62.png" Type="http://schemas.openxmlformats.org/officeDocument/2006/relationships/image"/><Relationship Id="rId19" Target="../media/image63.svg" Type="http://schemas.openxmlformats.org/officeDocument/2006/relationships/image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svg" Type="http://schemas.openxmlformats.org/officeDocument/2006/relationships/image"/><Relationship Id="rId12" Target="../media/image80.png" Type="http://schemas.openxmlformats.org/officeDocument/2006/relationships/image"/><Relationship Id="rId13" Target="../media/image81.svg" Type="http://schemas.openxmlformats.org/officeDocument/2006/relationships/image"/><Relationship Id="rId14" Target="../media/image82.png" Type="http://schemas.openxmlformats.org/officeDocument/2006/relationships/image"/><Relationship Id="rId15" Target="../media/image83.svg" Type="http://schemas.openxmlformats.org/officeDocument/2006/relationships/image"/><Relationship Id="rId2" Target="../media/image70.png" Type="http://schemas.openxmlformats.org/officeDocument/2006/relationships/image"/><Relationship Id="rId3" Target="../media/image71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74.png" Type="http://schemas.openxmlformats.org/officeDocument/2006/relationships/image"/><Relationship Id="rId7" Target="../media/image75.svg" Type="http://schemas.openxmlformats.org/officeDocument/2006/relationships/image"/><Relationship Id="rId8" Target="../media/image76.png" Type="http://schemas.openxmlformats.org/officeDocument/2006/relationships/image"/><Relationship Id="rId9" Target="../media/image77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84.png" Type="http://schemas.openxmlformats.org/officeDocument/2006/relationships/image"/><Relationship Id="rId5" Target="../media/image85.svg" Type="http://schemas.openxmlformats.org/officeDocument/2006/relationships/image"/><Relationship Id="rId6" Target="../media/image86.png" Type="http://schemas.openxmlformats.org/officeDocument/2006/relationships/image"/><Relationship Id="rId7" Target="../media/image87.svg" Type="http://schemas.openxmlformats.org/officeDocument/2006/relationships/image"/><Relationship Id="rId8" Target="../media/image88.png" Type="http://schemas.openxmlformats.org/officeDocument/2006/relationships/image"/><Relationship Id="rId9" Target="../media/image8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tiktok.com/@ankira_00?is_from_webapp=1&amp;sender_device=pc" TargetMode="External" Type="http://schemas.openxmlformats.org/officeDocument/2006/relationships/hyperlink"/><Relationship Id="rId3" Target="../media/image90.png" Type="http://schemas.openxmlformats.org/officeDocument/2006/relationships/image"/><Relationship Id="rId4" Target="https://www.instagram.com/ankira__00/profilecard/?igsh=NnpzaWw3bWlkZzdr" TargetMode="External" Type="http://schemas.openxmlformats.org/officeDocument/2006/relationships/hyperlink"/><Relationship Id="rId5" Target="../media/image91.png" Type="http://schemas.openxmlformats.org/officeDocument/2006/relationships/image"/><Relationship Id="rId6" Target="https://x.com/AnkiraCompany" TargetMode="External" Type="http://schemas.openxmlformats.org/officeDocument/2006/relationships/hyperlink"/><Relationship Id="rId7" Target="../media/image9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://linkedin.com/company/ankira2025" TargetMode="External" Type="http://schemas.openxmlformats.org/officeDocument/2006/relationships/hyperlink"/><Relationship Id="rId3" Target="../media/image93.png" Type="http://schemas.openxmlformats.org/officeDocument/2006/relationships/image"/><Relationship Id="rId4" Target="../media/image94.png" Type="http://schemas.openxmlformats.org/officeDocument/2006/relationships/image"/><Relationship Id="rId5" Target="https://www.facebook.com/profile.php?id=61566756836728" TargetMode="External" Type="http://schemas.openxmlformats.org/officeDocument/2006/relationships/hyperlink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3.png" Type="http://schemas.openxmlformats.org/officeDocument/2006/relationships/image"/><Relationship Id="rId2" Target="../media/image95.png" Type="http://schemas.openxmlformats.org/officeDocument/2006/relationships/image"/><Relationship Id="rId3" Target="../media/image96.svg" Type="http://schemas.openxmlformats.org/officeDocument/2006/relationships/image"/><Relationship Id="rId4" Target="../media/image97.png" Type="http://schemas.openxmlformats.org/officeDocument/2006/relationships/image"/><Relationship Id="rId5" Target="../media/image98.svg" Type="http://schemas.openxmlformats.org/officeDocument/2006/relationships/image"/><Relationship Id="rId6" Target="../media/image99.png" Type="http://schemas.openxmlformats.org/officeDocument/2006/relationships/image"/><Relationship Id="rId7" Target="../media/image100.png" Type="http://schemas.openxmlformats.org/officeDocument/2006/relationships/image"/><Relationship Id="rId8" Target="../media/image101.png" Type="http://schemas.openxmlformats.org/officeDocument/2006/relationships/image"/><Relationship Id="rId9" Target="../media/image10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4.png" Type="http://schemas.openxmlformats.org/officeDocument/2006/relationships/image"/><Relationship Id="rId3" Target="../media/image105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6.png" Type="http://schemas.openxmlformats.org/officeDocument/2006/relationships/image"/><Relationship Id="rId3" Target="../media/image107.svg" Type="http://schemas.openxmlformats.org/officeDocument/2006/relationships/image"/><Relationship Id="rId4" Target="../media/image108.jpeg" Type="http://schemas.openxmlformats.org/officeDocument/2006/relationships/image"/><Relationship Id="rId5" Target="../media/image109.png" Type="http://schemas.openxmlformats.org/officeDocument/2006/relationships/image"/><Relationship Id="rId6" Target="../media/image1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1.png" Type="http://schemas.openxmlformats.org/officeDocument/2006/relationships/image"/><Relationship Id="rId3" Target="https://1drv.ms/x/c/21bc5820eba067a6/EfVSRpemJm9PmBD0cUSZo9oBQ_ExdEhNI61VmGFrOUVHaw?e=3Twp3t" TargetMode="External" Type="http://schemas.openxmlformats.org/officeDocument/2006/relationships/hyperlink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3.png" Type="http://schemas.openxmlformats.org/officeDocument/2006/relationships/image"/><Relationship Id="rId3" Target="../media/image114.svg" Type="http://schemas.openxmlformats.org/officeDocument/2006/relationships/image"/><Relationship Id="rId4" Target="../media/image115.png" Type="http://schemas.openxmlformats.org/officeDocument/2006/relationships/image"/><Relationship Id="rId5" Target="https://www.figma.com/design/yEBLMim6Sf4bRUlwZYQAim/Ankira-DEPI-Gradution-Project?node-id=0-1&amp;t=P3fN3a6QuCoC1DKw-1" TargetMode="External" Type="http://schemas.openxmlformats.org/officeDocument/2006/relationships/hyperlink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6.png" Type="http://schemas.openxmlformats.org/officeDocument/2006/relationships/image"/><Relationship Id="rId3" Target="../media/image117.png" Type="http://schemas.openxmlformats.org/officeDocument/2006/relationships/image"/><Relationship Id="rId4" Target="../media/image11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9.png" Type="http://schemas.openxmlformats.org/officeDocument/2006/relationships/image"/><Relationship Id="rId3" Target="../media/image120.png" Type="http://schemas.openxmlformats.org/officeDocument/2006/relationships/image"/><Relationship Id="rId4" Target="../media/image12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2.png" Type="http://schemas.openxmlformats.org/officeDocument/2006/relationships/image"/><Relationship Id="rId3" Target="../media/image12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2.png" Type="http://schemas.openxmlformats.org/officeDocument/2006/relationships/image"/><Relationship Id="rId11" Target="../media/image133.svg" Type="http://schemas.openxmlformats.org/officeDocument/2006/relationships/image"/><Relationship Id="rId12" Target="../media/image134.png" Type="http://schemas.openxmlformats.org/officeDocument/2006/relationships/image"/><Relationship Id="rId13" Target="../media/image135.svg" Type="http://schemas.openxmlformats.org/officeDocument/2006/relationships/image"/><Relationship Id="rId2" Target="../media/image124.jpeg" Type="http://schemas.openxmlformats.org/officeDocument/2006/relationships/image"/><Relationship Id="rId3" Target="../media/image125.png" Type="http://schemas.openxmlformats.org/officeDocument/2006/relationships/image"/><Relationship Id="rId4" Target="../media/image126.png" Type="http://schemas.openxmlformats.org/officeDocument/2006/relationships/image"/><Relationship Id="rId5" Target="../media/image127.png" Type="http://schemas.openxmlformats.org/officeDocument/2006/relationships/image"/><Relationship Id="rId6" Target="../media/image128.png" Type="http://schemas.openxmlformats.org/officeDocument/2006/relationships/image"/><Relationship Id="rId7" Target="../media/image129.jpeg" Type="http://schemas.openxmlformats.org/officeDocument/2006/relationships/image"/><Relationship Id="rId8" Target="../media/image130.png" Type="http://schemas.openxmlformats.org/officeDocument/2006/relationships/image"/><Relationship Id="rId9" Target="../media/image131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jpe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https://1drv.ms/w/s!AgW_an3KwDiqgncYtePWh3BCzATN?e=beq44K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107335"/>
            <a:ext cx="9334500" cy="5179665"/>
          </a:xfrm>
          <a:custGeom>
            <a:avLst/>
            <a:gdLst/>
            <a:ahLst/>
            <a:cxnLst/>
            <a:rect r="r" b="b" t="t" l="l"/>
            <a:pathLst>
              <a:path h="5179665" w="9334500">
                <a:moveTo>
                  <a:pt x="0" y="0"/>
                </a:moveTo>
                <a:lnTo>
                  <a:pt x="9334500" y="0"/>
                </a:lnTo>
                <a:lnTo>
                  <a:pt x="9334500" y="5179665"/>
                </a:lnTo>
                <a:lnTo>
                  <a:pt x="0" y="517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20225" y="5143500"/>
            <a:ext cx="9144000" cy="5286375"/>
          </a:xfrm>
          <a:custGeom>
            <a:avLst/>
            <a:gdLst/>
            <a:ahLst/>
            <a:cxnLst/>
            <a:rect r="r" b="b" t="t" l="l"/>
            <a:pathLst>
              <a:path h="5286375" w="9144000">
                <a:moveTo>
                  <a:pt x="0" y="0"/>
                </a:moveTo>
                <a:lnTo>
                  <a:pt x="9144000" y="0"/>
                </a:lnTo>
                <a:lnTo>
                  <a:pt x="9144000" y="5286375"/>
                </a:lnTo>
                <a:lnTo>
                  <a:pt x="0" y="5286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88" t="0" r="-1388" b="-16969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0214" y="1594139"/>
            <a:ext cx="6927848" cy="165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99"/>
              </a:lnSpc>
            </a:pPr>
            <a:r>
              <a:rPr lang="en-US" b="true" sz="16999" spc="-509">
                <a:solidFill>
                  <a:srgbClr val="3A8EBA"/>
                </a:solidFill>
                <a:latin typeface="Arimo Bold"/>
                <a:ea typeface="Arimo Bold"/>
                <a:cs typeface="Arimo Bold"/>
                <a:sym typeface="Arimo Bold"/>
              </a:rPr>
              <a:t>Ankira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0214" y="6013739"/>
            <a:ext cx="5443970" cy="135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5599" spc="-16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For Ankira platforms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0214" y="9288491"/>
            <a:ext cx="3374448" cy="32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Ankira Co.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51128" y="7126288"/>
            <a:ext cx="7329744" cy="169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99"/>
              </a:lnSpc>
            </a:pPr>
            <a:r>
              <a:rPr lang="en-US" sz="144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2024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11411" y="9283411"/>
            <a:ext cx="376237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099" spc="-62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www.Ankira.com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134138" y="5919470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42241" y="3080869"/>
            <a:ext cx="433834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8"/>
              </a:lnSpc>
            </a:pPr>
            <a:r>
              <a:rPr lang="en-US" sz="4798" b="true">
                <a:solidFill>
                  <a:srgbClr val="3A8EBA"/>
                </a:solidFill>
                <a:latin typeface="Arimo Bold"/>
                <a:ea typeface="Arimo Bold"/>
                <a:cs typeface="Arimo Bold"/>
                <a:sym typeface="Arimo Bold"/>
              </a:rPr>
              <a:t>Marketing plan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B7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77202" y="6745731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41210" y="3136114"/>
            <a:ext cx="13574416" cy="3100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9"/>
              </a:lnSpc>
            </a:pPr>
            <a:r>
              <a:rPr lang="en-US" sz="11367" spc="113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BUYER PERSONA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467517" y="6745731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624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47" r="0" b="-16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855567">
            <a:off x="-11064292" y="5861206"/>
            <a:ext cx="18975571" cy="16600770"/>
          </a:xfrm>
          <a:custGeom>
            <a:avLst/>
            <a:gdLst/>
            <a:ahLst/>
            <a:cxnLst/>
            <a:rect r="r" b="b" t="t" l="l"/>
            <a:pathLst>
              <a:path h="16600770" w="18975571">
                <a:moveTo>
                  <a:pt x="0" y="0"/>
                </a:moveTo>
                <a:lnTo>
                  <a:pt x="18975571" y="0"/>
                </a:lnTo>
                <a:lnTo>
                  <a:pt x="18975571" y="16600770"/>
                </a:lnTo>
                <a:lnTo>
                  <a:pt x="0" y="1660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33624">
            <a:off x="10723619" y="-16939207"/>
            <a:ext cx="19243228" cy="16834929"/>
          </a:xfrm>
          <a:custGeom>
            <a:avLst/>
            <a:gdLst/>
            <a:ahLst/>
            <a:cxnLst/>
            <a:rect r="r" b="b" t="t" l="l"/>
            <a:pathLst>
              <a:path h="16834929" w="19243228">
                <a:moveTo>
                  <a:pt x="0" y="0"/>
                </a:moveTo>
                <a:lnTo>
                  <a:pt x="19243228" y="0"/>
                </a:lnTo>
                <a:lnTo>
                  <a:pt x="19243228" y="16834929"/>
                </a:lnTo>
                <a:lnTo>
                  <a:pt x="0" y="168349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28700" y="1548168"/>
            <a:ext cx="2354215" cy="2354205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5517341" y="599998"/>
          <a:ext cx="11309823" cy="9556771"/>
        </p:xfrm>
        <a:graphic>
          <a:graphicData uri="http://schemas.openxmlformats.org/drawingml/2006/table">
            <a:tbl>
              <a:tblPr/>
              <a:tblGrid>
                <a:gridCol w="3175731"/>
                <a:gridCol w="8134091"/>
              </a:tblGrid>
              <a:tr h="10759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28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0"/>
                        </a:lnSpc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Family, getting by, simple pleasures, perhaps local community events.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  <a:tr h="13552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28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CHALLENGES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387116" indent="-193558" lvl="1">
                        <a:lnSpc>
                          <a:spcPts val="251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Financial: Making ends meet, lack of health insurance, unexpected dental costs are devastating.</a:t>
                      </a:r>
                      <a:endParaRPr lang="en-US" sz="1100"/>
                    </a:p>
                    <a:p>
                      <a:pPr algn="just" marL="387116" indent="-193558" lvl="1">
                        <a:lnSpc>
                          <a:spcPts val="2510"/>
                        </a:lnSpc>
                        <a:buFont typeface="Arial"/>
                        <a:buChar char="•"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Customer Service: Dealing with difficult customers all day.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  <a:tr h="13656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28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STEPS TAKES TO FIX THAT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0"/>
                        </a:lnSpc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Seeks affordable treatment, may delay until it's unbearable. Wants clear pricing upfront, reassurance it's reputable.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  <a:tr h="13552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28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GOALS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387116" indent="-193558" lvl="1">
                        <a:lnSpc>
                          <a:spcPts val="251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Get needed dental work done without going into debt.</a:t>
                      </a:r>
                      <a:endParaRPr lang="en-US" sz="1100"/>
                    </a:p>
                    <a:p>
                      <a:pPr algn="just" marL="387116" indent="-193558" lvl="1">
                        <a:lnSpc>
                          <a:spcPts val="2510"/>
                        </a:lnSpc>
                        <a:buFont typeface="Arial"/>
                        <a:buChar char="•"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Improve oral health, maybe appearance as budget allows.</a:t>
                      </a:r>
                    </a:p>
                    <a:p>
                      <a:pPr algn="just">
                        <a:lnSpc>
                          <a:spcPts val="251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  <a:tr h="9687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28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MOTIVATION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0"/>
                        </a:lnSpc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Primarily driven by need and cost-saving.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  <a:tr h="10402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89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FRUSTRATION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0"/>
                        </a:lnSpc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US system is too expensive, feels left behind. May be wary of 'too good to be true' offers.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  <a:tr h="13552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89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SOURCES OF INFO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0"/>
                        </a:lnSpc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Relies heavily on word-of-mouth from trusted people (friends, family, maybe local community figures). Some social media use, but likely for personal connection, not in-depth research.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  <a:tr h="10402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89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ADDITIONAL.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0"/>
                        </a:lnSpc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Likely to be skeptical, needs a lot of hand-holding to feel secure in the process. Building trust is paramount.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028700" y="657148"/>
            <a:ext cx="3910799" cy="37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1"/>
              </a:lnSpc>
            </a:pPr>
            <a:r>
              <a:rPr lang="en-US" b="true" sz="2860" spc="177">
                <a:solidFill>
                  <a:srgbClr val="0A326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UNINSURED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4518561"/>
            <a:ext cx="1522413" cy="2863812"/>
            <a:chOff x="0" y="0"/>
            <a:chExt cx="2029884" cy="381841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801630"/>
              <a:ext cx="2029884" cy="242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34"/>
                </a:lnSpc>
              </a:pPr>
              <a:r>
                <a:rPr lang="en-US" b="true" sz="1334" spc="56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OCCUPATION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9050"/>
              <a:ext cx="2029884" cy="242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34"/>
                </a:lnSpc>
              </a:pPr>
              <a:r>
                <a:rPr lang="en-US" b="true" sz="1334" spc="56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NAME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14802"/>
              <a:ext cx="2029884" cy="242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34"/>
                </a:lnSpc>
              </a:pPr>
              <a:r>
                <a:rPr lang="en-US" b="true" sz="1334" spc="56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AGE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206637"/>
              <a:ext cx="2029884" cy="242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34"/>
                </a:lnSpc>
              </a:pPr>
              <a:r>
                <a:rPr lang="en-US" b="true" sz="1334" spc="56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LOCATION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394225"/>
              <a:ext cx="2029884" cy="242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34"/>
                </a:lnSpc>
              </a:pPr>
              <a:r>
                <a:rPr lang="en-US" b="true" sz="1334" spc="56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MARITAL STATUS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985301"/>
              <a:ext cx="2029884" cy="242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34"/>
                </a:lnSpc>
              </a:pPr>
              <a:r>
                <a:rPr lang="en-US" b="true" sz="1334" spc="56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KIDS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576376"/>
              <a:ext cx="2029884" cy="242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34"/>
                </a:lnSpc>
              </a:pPr>
              <a:r>
                <a:rPr lang="en-US" b="true" sz="1334" spc="56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ANNUAL INCOME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744676" y="4521499"/>
            <a:ext cx="2194824" cy="2882465"/>
            <a:chOff x="0" y="0"/>
            <a:chExt cx="2926431" cy="384328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9050"/>
              <a:ext cx="2926431" cy="270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4"/>
                </a:lnSpc>
              </a:pPr>
              <a:r>
                <a:rPr lang="en-US" sz="1434" spc="104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Sara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797713"/>
              <a:ext cx="2926431" cy="270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4"/>
                </a:lnSpc>
              </a:pPr>
              <a:r>
                <a:rPr lang="en-US" sz="1434" spc="104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Waitress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206637"/>
              <a:ext cx="2926431" cy="270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4"/>
                </a:lnSpc>
              </a:pPr>
              <a:r>
                <a:rPr lang="en-US" sz="1434" spc="104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California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10885"/>
              <a:ext cx="2926431" cy="270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4"/>
                </a:lnSpc>
              </a:pPr>
              <a:r>
                <a:rPr lang="en-US" sz="1434" spc="104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52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390308"/>
              <a:ext cx="2926431" cy="270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4"/>
                </a:lnSpc>
              </a:pPr>
              <a:r>
                <a:rPr lang="en-US" sz="1434" spc="104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Divorced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981384"/>
              <a:ext cx="2926431" cy="270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4"/>
                </a:lnSpc>
              </a:pPr>
              <a:r>
                <a:rPr lang="en-US" sz="1434" spc="104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No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3572460"/>
              <a:ext cx="2926431" cy="270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4"/>
                </a:lnSpc>
              </a:pPr>
              <a:r>
                <a:rPr lang="en-US" sz="1434" spc="104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$28,000</a:t>
              </a:r>
            </a:p>
          </p:txBody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028700" y="1596528"/>
            <a:ext cx="2354215" cy="2354205"/>
            <a:chOff x="0" y="0"/>
            <a:chExt cx="6350000" cy="63499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81296" t="-3977" r="-36072" b="-40845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47" r="0" b="-1674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6375370">
            <a:off x="-10968257" y="10535586"/>
            <a:ext cx="18975571" cy="16600770"/>
          </a:xfrm>
          <a:custGeom>
            <a:avLst/>
            <a:gdLst/>
            <a:ahLst/>
            <a:cxnLst/>
            <a:rect r="r" b="b" t="t" l="l"/>
            <a:pathLst>
              <a:path h="16600770" w="18975571">
                <a:moveTo>
                  <a:pt x="18975571" y="0"/>
                </a:moveTo>
                <a:lnTo>
                  <a:pt x="0" y="0"/>
                </a:lnTo>
                <a:lnTo>
                  <a:pt x="0" y="16600770"/>
                </a:lnTo>
                <a:lnTo>
                  <a:pt x="18975571" y="16600770"/>
                </a:lnTo>
                <a:lnTo>
                  <a:pt x="18975571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5256724">
            <a:off x="14537019" y="-3014683"/>
            <a:ext cx="19243228" cy="16834929"/>
          </a:xfrm>
          <a:custGeom>
            <a:avLst/>
            <a:gdLst/>
            <a:ahLst/>
            <a:cxnLst/>
            <a:rect r="r" b="b" t="t" l="l"/>
            <a:pathLst>
              <a:path h="16834929" w="19243228">
                <a:moveTo>
                  <a:pt x="0" y="16834929"/>
                </a:moveTo>
                <a:lnTo>
                  <a:pt x="19243228" y="16834929"/>
                </a:lnTo>
                <a:lnTo>
                  <a:pt x="19243228" y="0"/>
                </a:lnTo>
                <a:lnTo>
                  <a:pt x="0" y="0"/>
                </a:lnTo>
                <a:lnTo>
                  <a:pt x="0" y="16834929"/>
                </a:lnTo>
                <a:close/>
              </a:path>
            </a:pathLst>
          </a:custGeom>
          <a:blipFill>
            <a:blip r:embed="rId5">
              <a:alphaModFix amt="65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28700" y="1548168"/>
            <a:ext cx="2354215" cy="2354205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5517341" y="549739"/>
          <a:ext cx="5745928" cy="9437587"/>
        </p:xfrm>
        <a:graphic>
          <a:graphicData uri="http://schemas.openxmlformats.org/drawingml/2006/table">
            <a:tbl>
              <a:tblPr/>
              <a:tblGrid>
                <a:gridCol w="1873225"/>
                <a:gridCol w="3872703"/>
              </a:tblGrid>
              <a:tr h="14348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28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0"/>
                        </a:lnSpc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Family, maintaining cultural ties, Arabic news/events, faith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  <a:tr h="30927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28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CHALLENGES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0"/>
                        </a:lnSpc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Balancing demanding job with family obligations. Project management, team collaboration are key stressors.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  <a:tr h="19923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28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STEPS TAKES TO FIX THAT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387116" indent="-193558" lvl="1">
                        <a:lnSpc>
                          <a:spcPts val="251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Seeks treatment that aligns with his values. Wants Arabic language support, may prioritize doctors who share his background.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  <a:tr h="29176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28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GOALS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387116" indent="-193558" lvl="1">
                        <a:lnSpc>
                          <a:spcPts val="251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High-quality dental care at a good price.</a:t>
                      </a:r>
                      <a:endParaRPr lang="en-US" sz="1100"/>
                    </a:p>
                    <a:p>
                      <a:pPr algn="just" marL="387116" indent="-193558" lvl="1">
                        <a:lnSpc>
                          <a:spcPts val="2510"/>
                        </a:lnSpc>
                        <a:buFont typeface="Arial"/>
                        <a:buChar char="•"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Combine treatment with visiting family in Egypt.</a:t>
                      </a:r>
                    </a:p>
                    <a:p>
                      <a:pPr algn="just">
                        <a:lnSpc>
                          <a:spcPts val="251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028700" y="657148"/>
            <a:ext cx="3910799" cy="37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1"/>
              </a:lnSpc>
            </a:pPr>
            <a:r>
              <a:rPr lang="en-US" b="true" sz="2860" spc="177">
                <a:solidFill>
                  <a:srgbClr val="0A326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ARAB COMMUNITY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4518561"/>
            <a:ext cx="1522413" cy="2863812"/>
            <a:chOff x="0" y="0"/>
            <a:chExt cx="2029884" cy="381841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801630"/>
              <a:ext cx="2029884" cy="242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34"/>
                </a:lnSpc>
              </a:pPr>
              <a:r>
                <a:rPr lang="en-US" b="true" sz="1334" spc="56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OCCUPATION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9050"/>
              <a:ext cx="2029884" cy="242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34"/>
                </a:lnSpc>
              </a:pPr>
              <a:r>
                <a:rPr lang="en-US" b="true" sz="1334" spc="56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NAME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14802"/>
              <a:ext cx="2029884" cy="242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34"/>
                </a:lnSpc>
              </a:pPr>
              <a:r>
                <a:rPr lang="en-US" b="true" sz="1334" spc="56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AGE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206637"/>
              <a:ext cx="2029884" cy="242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34"/>
                </a:lnSpc>
              </a:pPr>
              <a:r>
                <a:rPr lang="en-US" b="true" sz="1334" spc="56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LOCATION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394225"/>
              <a:ext cx="2029884" cy="242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34"/>
                </a:lnSpc>
              </a:pPr>
              <a:r>
                <a:rPr lang="en-US" b="true" sz="1334" spc="56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MARITAL STATUS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985301"/>
              <a:ext cx="2029884" cy="242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34"/>
                </a:lnSpc>
              </a:pPr>
              <a:r>
                <a:rPr lang="en-US" b="true" sz="1334" spc="56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KIDS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576376"/>
              <a:ext cx="2029884" cy="242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34"/>
                </a:lnSpc>
              </a:pPr>
              <a:r>
                <a:rPr lang="en-US" b="true" sz="1334" spc="56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ANNUAL INCOME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744676" y="4426249"/>
            <a:ext cx="2194824" cy="3425390"/>
            <a:chOff x="0" y="0"/>
            <a:chExt cx="2926431" cy="456718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9050"/>
              <a:ext cx="2926431" cy="270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4"/>
                </a:lnSpc>
              </a:pPr>
              <a:r>
                <a:rPr lang="en-US" sz="1434" spc="104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Mohamed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797713"/>
              <a:ext cx="2926431" cy="753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4"/>
                </a:lnSpc>
              </a:pPr>
              <a:r>
                <a:rPr lang="en-US" sz="1434" spc="104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Senior Software Engineer, mid-sized tech company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206637"/>
              <a:ext cx="2926431" cy="270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4"/>
                </a:lnSpc>
              </a:pPr>
              <a:r>
                <a:rPr lang="en-US" sz="1434" spc="104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California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10885"/>
              <a:ext cx="2926431" cy="270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4"/>
                </a:lnSpc>
              </a:pPr>
              <a:r>
                <a:rPr lang="en-US" sz="1434" spc="104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45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872908"/>
              <a:ext cx="2926431" cy="512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4"/>
                </a:lnSpc>
              </a:pPr>
              <a:r>
                <a:rPr lang="en-US" sz="1434" spc="104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Married</a:t>
              </a:r>
            </a:p>
            <a:p>
              <a:pPr algn="l">
                <a:lnSpc>
                  <a:spcPts val="1434"/>
                </a:lnSpc>
              </a:pPr>
              <a:r>
                <a:rPr lang="en-US" sz="1434" spc="104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3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3705284"/>
              <a:ext cx="2926431" cy="270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4"/>
                </a:lnSpc>
              </a:pPr>
              <a:r>
                <a:rPr lang="en-US" sz="1434" spc="104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$90,000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4296360"/>
              <a:ext cx="2926431" cy="270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4"/>
                </a:lnSpc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11754460" y="549739"/>
          <a:ext cx="5745928" cy="9187523"/>
        </p:xfrm>
        <a:graphic>
          <a:graphicData uri="http://schemas.openxmlformats.org/drawingml/2006/table">
            <a:tbl>
              <a:tblPr/>
              <a:tblGrid>
                <a:gridCol w="2013299"/>
                <a:gridCol w="3732629"/>
              </a:tblGrid>
              <a:tr h="14354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28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MOTIVATION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0"/>
                        </a:lnSpc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Blend of practicality (cost, quality) with cultural connection.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  <a:tr h="16876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89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FRUSTRATION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0"/>
                        </a:lnSpc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US healthcare system may feel impersonal, communication barriers are a concern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  <a:tr h="18565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89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SOURCES OF INFO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0"/>
                        </a:lnSpc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Arabic websites/forums, community members, perhaps professional associations.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  <a:tr h="42077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89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ADDITIONAL.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0"/>
                        </a:lnSpc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Tech-savvy, but might not trust online reviews as much as personal recommendations. Building rapport is key.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67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</a:tbl>
          </a:graphicData>
        </a:graphic>
      </p:graphicFrame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028700" y="1548168"/>
            <a:ext cx="2354215" cy="2354205"/>
            <a:chOff x="0" y="0"/>
            <a:chExt cx="6350000" cy="634997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70935" t="-27406" r="-113718" b="-62422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47" r="0" b="-1674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6375370">
            <a:off x="-10968257" y="10535586"/>
            <a:ext cx="18975571" cy="16600770"/>
          </a:xfrm>
          <a:custGeom>
            <a:avLst/>
            <a:gdLst/>
            <a:ahLst/>
            <a:cxnLst/>
            <a:rect r="r" b="b" t="t" l="l"/>
            <a:pathLst>
              <a:path h="16600770" w="18975571">
                <a:moveTo>
                  <a:pt x="18975571" y="0"/>
                </a:moveTo>
                <a:lnTo>
                  <a:pt x="0" y="0"/>
                </a:lnTo>
                <a:lnTo>
                  <a:pt x="0" y="16600770"/>
                </a:lnTo>
                <a:lnTo>
                  <a:pt x="18975571" y="16600770"/>
                </a:lnTo>
                <a:lnTo>
                  <a:pt x="18975571" y="0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5256724">
            <a:off x="14537019" y="-3014683"/>
            <a:ext cx="19243228" cy="16834929"/>
          </a:xfrm>
          <a:custGeom>
            <a:avLst/>
            <a:gdLst/>
            <a:ahLst/>
            <a:cxnLst/>
            <a:rect r="r" b="b" t="t" l="l"/>
            <a:pathLst>
              <a:path h="16834929" w="19243228">
                <a:moveTo>
                  <a:pt x="0" y="16834929"/>
                </a:moveTo>
                <a:lnTo>
                  <a:pt x="19243228" y="16834929"/>
                </a:lnTo>
                <a:lnTo>
                  <a:pt x="19243228" y="0"/>
                </a:lnTo>
                <a:lnTo>
                  <a:pt x="0" y="0"/>
                </a:lnTo>
                <a:lnTo>
                  <a:pt x="0" y="16834929"/>
                </a:lnTo>
                <a:close/>
              </a:path>
            </a:pathLst>
          </a:custGeom>
          <a:blipFill>
            <a:blip r:embed="rId5">
              <a:alphaModFix amt="65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34147" y="4967904"/>
            <a:ext cx="1522413" cy="1532752"/>
            <a:chOff x="0" y="0"/>
            <a:chExt cx="2029884" cy="20436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801630"/>
              <a:ext cx="2029884" cy="242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34"/>
                </a:lnSpc>
              </a:pPr>
              <a:r>
                <a:rPr lang="en-US" b="true" sz="1334" spc="56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OCCUPATION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050"/>
              <a:ext cx="2029884" cy="242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34"/>
                </a:lnSpc>
              </a:pPr>
              <a:r>
                <a:rPr lang="en-US" b="true" sz="1334" spc="56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NAME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14802"/>
              <a:ext cx="2029884" cy="242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34"/>
                </a:lnSpc>
              </a:pPr>
              <a:r>
                <a:rPr lang="en-US" b="true" sz="1334" spc="56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AGE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06637"/>
              <a:ext cx="2029884" cy="242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34"/>
                </a:lnSpc>
              </a:pPr>
              <a:r>
                <a:rPr lang="en-US" b="true" sz="1334" spc="56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LOCATION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550122" y="4970841"/>
            <a:ext cx="2194824" cy="1551405"/>
            <a:chOff x="0" y="0"/>
            <a:chExt cx="2926431" cy="206854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9050"/>
              <a:ext cx="2926431" cy="270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4"/>
                </a:lnSpc>
              </a:pPr>
              <a:r>
                <a:rPr lang="en-US" sz="1434" spc="104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Jennifer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797713"/>
              <a:ext cx="2926431" cy="270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4"/>
                </a:lnSpc>
              </a:pPr>
              <a:r>
                <a:rPr lang="en-US" sz="1434" spc="104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Art Director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206637"/>
              <a:ext cx="2926431" cy="270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4"/>
                </a:lnSpc>
              </a:pPr>
              <a:r>
                <a:rPr lang="en-US" sz="1434" spc="104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Texas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10885"/>
              <a:ext cx="2926431" cy="270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4"/>
                </a:lnSpc>
              </a:pPr>
              <a:r>
                <a:rPr lang="en-US" sz="1434" spc="104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40</a:t>
              </a:r>
            </a:p>
          </p:txBody>
        </p:sp>
      </p:grp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11577594" y="599998"/>
          <a:ext cx="5764978" cy="9153358"/>
        </p:xfrm>
        <a:graphic>
          <a:graphicData uri="http://schemas.openxmlformats.org/drawingml/2006/table">
            <a:tbl>
              <a:tblPr/>
              <a:tblGrid>
                <a:gridCol w="1879435"/>
                <a:gridCol w="3885543"/>
              </a:tblGrid>
              <a:tr h="16894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28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0"/>
                        </a:lnSpc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Travel, new experiences, aesthetics, design, perhaps wellness/self-care trends.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  <a:tr h="23105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28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CHALLENGES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0"/>
                        </a:lnSpc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Maintaining creative output, managing client expectations, staying on top of trends.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  <a:tr h="17865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28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STEPS TAKES TO FIX THAT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0"/>
                        </a:lnSpc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Seeks a blend of quality treatment with a memorable trip. Open to new places, but wants a smooth, well-organized experience.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  <a:tr h="33668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28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GOALS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387116" indent="-193558" lvl="1">
                        <a:lnSpc>
                          <a:spcPts val="251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High-quality dental care at a lower price than the US.</a:t>
                      </a:r>
                      <a:endParaRPr lang="en-US" sz="1100"/>
                    </a:p>
                    <a:p>
                      <a:pPr algn="just" marL="387116" indent="-193558" lvl="1">
                        <a:lnSpc>
                          <a:spcPts val="2510"/>
                        </a:lnSpc>
                        <a:buFont typeface="Arial"/>
                        <a:buChar char="•"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Combine treatment with a vacation or cultural immersion.</a:t>
                      </a:r>
                    </a:p>
                    <a:p>
                      <a:pPr algn="just">
                        <a:lnSpc>
                          <a:spcPts val="251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5517341" y="3653229"/>
          <a:ext cx="5764978" cy="6140143"/>
        </p:xfrm>
        <a:graphic>
          <a:graphicData uri="http://schemas.openxmlformats.org/drawingml/2006/table">
            <a:tbl>
              <a:tblPr/>
              <a:tblGrid>
                <a:gridCol w="2032390"/>
                <a:gridCol w="3732588"/>
              </a:tblGrid>
              <a:tr h="13724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28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MOTIVATION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0"/>
                        </a:lnSpc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wants the best of both worlds (treatment + travel).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  <a:tr h="13901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89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FRUSTRATION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0"/>
                        </a:lnSpc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US dental costs are high, limited vacation time makes the most of it important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  <a:tr h="17054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89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SOURCES OF INFO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0"/>
                        </a:lnSpc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Online travel reviews, design/travel blogs, perhaps recommendations from other "in-the-know" people.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  <a:tr h="16720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0"/>
                        </a:lnSpc>
                        <a:defRPr/>
                      </a:pPr>
                      <a:r>
                        <a:rPr lang="en-US" b="true" sz="1493" spc="189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ADDITIONAL.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0"/>
                        </a:lnSpc>
                        <a:defRPr/>
                      </a:pPr>
                      <a:r>
                        <a:rPr lang="en-US" sz="1793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Visually oriented, appreciates good design and communication. Showing, not just telling, is key to appeal.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</a:tbl>
          </a:graphicData>
        </a:graphic>
      </p:graphicFrame>
      <p:sp>
        <p:nvSpPr>
          <p:cNvPr name="TextBox 17" id="17"/>
          <p:cNvSpPr txBox="true"/>
          <p:nvPr/>
        </p:nvSpPr>
        <p:spPr>
          <a:xfrm rot="0">
            <a:off x="1028700" y="657148"/>
            <a:ext cx="3910799" cy="37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1"/>
              </a:lnSpc>
            </a:pPr>
            <a:r>
              <a:rPr lang="en-US" b="true" sz="2860" spc="177">
                <a:solidFill>
                  <a:srgbClr val="0A326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USER PERSONA 3</a:t>
            </a:r>
          </a:p>
        </p:txBody>
      </p: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5517341" y="599998"/>
          <a:ext cx="5764978" cy="2133600"/>
        </p:xfrm>
        <a:graphic>
          <a:graphicData uri="http://schemas.openxmlformats.org/drawingml/2006/table">
            <a:tbl>
              <a:tblPr/>
              <a:tblGrid>
                <a:gridCol w="2045070"/>
                <a:gridCol w="3719908"/>
              </a:tblGrid>
              <a:tr h="845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86"/>
                        </a:lnSpc>
                        <a:defRPr/>
                      </a:pPr>
                      <a:r>
                        <a:rPr lang="en-US" b="true" sz="1490" spc="128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MARITAL STATUS</a:t>
                      </a:r>
                      <a:endParaRPr lang="en-US" sz="1100"/>
                    </a:p>
                  </a:txBody>
                  <a:tcPr marL="150230" marR="150230" marT="150230" marB="150230" anchor="ctr">
                    <a:lnL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06"/>
                        </a:lnSpc>
                        <a:defRPr/>
                      </a:pPr>
                      <a:r>
                        <a:rPr lang="en-US" sz="179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Married</a:t>
                      </a:r>
                      <a:endParaRPr lang="en-US" sz="1100"/>
                    </a:p>
                  </a:txBody>
                  <a:tcPr marL="150230" marR="150230" marT="150230" marB="150230" anchor="ctr">
                    <a:lnL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  <a:tr h="6439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86"/>
                        </a:lnSpc>
                        <a:defRPr/>
                      </a:pPr>
                      <a:r>
                        <a:rPr lang="en-US" b="true" sz="1490" spc="128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KIDS</a:t>
                      </a:r>
                      <a:endParaRPr lang="en-US" sz="1100"/>
                    </a:p>
                  </a:txBody>
                  <a:tcPr marL="150230" marR="150230" marT="150230" marB="150230" anchor="ctr">
                    <a:lnL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06"/>
                        </a:lnSpc>
                        <a:defRPr/>
                      </a:pPr>
                      <a:r>
                        <a:rPr lang="en-US" sz="179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No</a:t>
                      </a:r>
                      <a:endParaRPr lang="en-US" sz="1100"/>
                    </a:p>
                  </a:txBody>
                  <a:tcPr marL="150230" marR="150230" marT="150230" marB="150230" anchor="ctr">
                    <a:lnL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  <a:tr h="6439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86"/>
                        </a:lnSpc>
                        <a:defRPr/>
                      </a:pPr>
                      <a:r>
                        <a:rPr lang="en-US" b="true" sz="1490" spc="128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ANNUAL INCOME</a:t>
                      </a:r>
                      <a:endParaRPr lang="en-US" sz="1100"/>
                    </a:p>
                  </a:txBody>
                  <a:tcPr marL="150230" marR="150230" marT="150230" marB="150230" anchor="ctr">
                    <a:lnL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06"/>
                        </a:lnSpc>
                        <a:defRPr/>
                      </a:pPr>
                      <a:r>
                        <a:rPr lang="en-US" sz="179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$70.000</a:t>
                      </a:r>
                      <a:endParaRPr lang="en-US" sz="1100"/>
                    </a:p>
                  </a:txBody>
                  <a:tcPr marL="150230" marR="150230" marT="150230" marB="150230" anchor="ctr">
                    <a:lnL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74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49F"/>
                    </a:solidFill>
                  </a:tcPr>
                </a:tc>
              </a:tr>
            </a:tbl>
          </a:graphicData>
        </a:graphic>
      </p:graphicFrame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028700" y="1985885"/>
            <a:ext cx="2354215" cy="2354205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-39204" r="0" b="-10795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B7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77202" y="6745731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41210" y="2373513"/>
            <a:ext cx="13574416" cy="462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9"/>
              </a:lnSpc>
            </a:pPr>
            <a:r>
              <a:rPr lang="en-US" sz="11367" spc="113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BUSINESS MODEL CANVAS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467517" y="6745731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624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04425"/>
            <a:ext cx="3129625" cy="4459168"/>
            <a:chOff x="0" y="0"/>
            <a:chExt cx="836491" cy="1191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6491" cy="1191853"/>
            </a:xfrm>
            <a:custGeom>
              <a:avLst/>
              <a:gdLst/>
              <a:ahLst/>
              <a:cxnLst/>
              <a:rect r="r" b="b" t="t" l="l"/>
              <a:pathLst>
                <a:path h="1191853" w="836491">
                  <a:moveTo>
                    <a:pt x="34633" y="0"/>
                  </a:moveTo>
                  <a:lnTo>
                    <a:pt x="801858" y="0"/>
                  </a:lnTo>
                  <a:cubicBezTo>
                    <a:pt x="811043" y="0"/>
                    <a:pt x="819852" y="3649"/>
                    <a:pt x="826347" y="10144"/>
                  </a:cubicBezTo>
                  <a:cubicBezTo>
                    <a:pt x="832842" y="16639"/>
                    <a:pt x="836491" y="25447"/>
                    <a:pt x="836491" y="34633"/>
                  </a:cubicBezTo>
                  <a:lnTo>
                    <a:pt x="836491" y="1157220"/>
                  </a:lnTo>
                  <a:cubicBezTo>
                    <a:pt x="836491" y="1166406"/>
                    <a:pt x="832842" y="1175215"/>
                    <a:pt x="826347" y="1181709"/>
                  </a:cubicBezTo>
                  <a:cubicBezTo>
                    <a:pt x="819852" y="1188204"/>
                    <a:pt x="811043" y="1191853"/>
                    <a:pt x="801858" y="1191853"/>
                  </a:cubicBezTo>
                  <a:lnTo>
                    <a:pt x="34633" y="1191853"/>
                  </a:lnTo>
                  <a:cubicBezTo>
                    <a:pt x="15506" y="1191853"/>
                    <a:pt x="0" y="1176347"/>
                    <a:pt x="0" y="1157220"/>
                  </a:cubicBezTo>
                  <a:lnTo>
                    <a:pt x="0" y="34633"/>
                  </a:lnTo>
                  <a:cubicBezTo>
                    <a:pt x="0" y="25447"/>
                    <a:pt x="3649" y="16639"/>
                    <a:pt x="10144" y="10144"/>
                  </a:cubicBezTo>
                  <a:cubicBezTo>
                    <a:pt x="16639" y="3649"/>
                    <a:pt x="25447" y="0"/>
                    <a:pt x="34633" y="0"/>
                  </a:cubicBezTo>
                  <a:close/>
                </a:path>
              </a:pathLst>
            </a:custGeom>
            <a:solidFill>
              <a:srgbClr val="FAE9FF"/>
            </a:solidFill>
            <a:ln w="9525" cap="sq">
              <a:solidFill>
                <a:srgbClr val="CB6CE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836491" cy="1182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sz="1799">
                  <a:solidFill>
                    <a:srgbClr val="000000"/>
                  </a:solidFill>
                  <a:latin typeface="Pragmatica"/>
                  <a:ea typeface="Pragmatica"/>
                  <a:cs typeface="Pragmatica"/>
                  <a:sym typeface="Pragmatica"/>
                </a:rPr>
                <a:t>- Hospitals and dental clinics in Egypt. </a:t>
              </a:r>
            </a:p>
            <a:p>
              <a:pPr algn="ctr">
                <a:lnSpc>
                  <a:spcPts val="2159"/>
                </a:lnSpc>
              </a:pPr>
              <a:r>
                <a:rPr lang="en-US" sz="1799">
                  <a:solidFill>
                    <a:srgbClr val="000000"/>
                  </a:solidFill>
                  <a:latin typeface="Pragmatica"/>
                  <a:ea typeface="Pragmatica"/>
                  <a:cs typeface="Pragmatica"/>
                  <a:sym typeface="Pragmatica"/>
                </a:rPr>
                <a:t>- Airline companies. </a:t>
              </a:r>
            </a:p>
            <a:p>
              <a:pPr algn="ctr">
                <a:lnSpc>
                  <a:spcPts val="2159"/>
                </a:lnSpc>
              </a:pPr>
              <a:r>
                <a:rPr lang="en-US" sz="1799">
                  <a:solidFill>
                    <a:srgbClr val="000000"/>
                  </a:solidFill>
                  <a:latin typeface="Pragmatica"/>
                  <a:ea typeface="Pragmatica"/>
                  <a:cs typeface="Pragmatica"/>
                  <a:sym typeface="Pragmatica"/>
                </a:rPr>
                <a:t>- Health insurance companies.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6323845"/>
            <a:ext cx="6404869" cy="2621779"/>
            <a:chOff x="0" y="0"/>
            <a:chExt cx="1711903" cy="7007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11903" cy="700753"/>
            </a:xfrm>
            <a:custGeom>
              <a:avLst/>
              <a:gdLst/>
              <a:ahLst/>
              <a:cxnLst/>
              <a:rect r="r" b="b" t="t" l="l"/>
              <a:pathLst>
                <a:path h="700753" w="1711903">
                  <a:moveTo>
                    <a:pt x="16923" y="0"/>
                  </a:moveTo>
                  <a:lnTo>
                    <a:pt x="1694980" y="0"/>
                  </a:lnTo>
                  <a:cubicBezTo>
                    <a:pt x="1699468" y="0"/>
                    <a:pt x="1703773" y="1783"/>
                    <a:pt x="1706946" y="4957"/>
                  </a:cubicBezTo>
                  <a:cubicBezTo>
                    <a:pt x="1710120" y="8130"/>
                    <a:pt x="1711903" y="12434"/>
                    <a:pt x="1711903" y="16923"/>
                  </a:cubicBezTo>
                  <a:lnTo>
                    <a:pt x="1711903" y="683830"/>
                  </a:lnTo>
                  <a:cubicBezTo>
                    <a:pt x="1711903" y="693177"/>
                    <a:pt x="1704326" y="700753"/>
                    <a:pt x="1694980" y="700753"/>
                  </a:cubicBezTo>
                  <a:lnTo>
                    <a:pt x="16923" y="700753"/>
                  </a:lnTo>
                  <a:cubicBezTo>
                    <a:pt x="12434" y="700753"/>
                    <a:pt x="8130" y="698970"/>
                    <a:pt x="4957" y="695797"/>
                  </a:cubicBezTo>
                  <a:cubicBezTo>
                    <a:pt x="1783" y="692623"/>
                    <a:pt x="0" y="688319"/>
                    <a:pt x="0" y="683830"/>
                  </a:cubicBezTo>
                  <a:lnTo>
                    <a:pt x="0" y="16923"/>
                  </a:lnTo>
                  <a:cubicBezTo>
                    <a:pt x="0" y="12434"/>
                    <a:pt x="1783" y="8130"/>
                    <a:pt x="4957" y="4957"/>
                  </a:cubicBezTo>
                  <a:cubicBezTo>
                    <a:pt x="8130" y="1783"/>
                    <a:pt x="12434" y="0"/>
                    <a:pt x="16923" y="0"/>
                  </a:cubicBezTo>
                  <a:close/>
                </a:path>
              </a:pathLst>
            </a:custGeom>
            <a:solidFill>
              <a:srgbClr val="E3FEFF"/>
            </a:solidFill>
            <a:ln w="9525" cap="sq">
              <a:solidFill>
                <a:srgbClr val="0CC0D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711903" cy="691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854431" y="6323845"/>
            <a:ext cx="6404869" cy="2621779"/>
            <a:chOff x="0" y="0"/>
            <a:chExt cx="1711903" cy="7007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1903" cy="700753"/>
            </a:xfrm>
            <a:custGeom>
              <a:avLst/>
              <a:gdLst/>
              <a:ahLst/>
              <a:cxnLst/>
              <a:rect r="r" b="b" t="t" l="l"/>
              <a:pathLst>
                <a:path h="700753" w="1711903">
                  <a:moveTo>
                    <a:pt x="16923" y="0"/>
                  </a:moveTo>
                  <a:lnTo>
                    <a:pt x="1694980" y="0"/>
                  </a:lnTo>
                  <a:cubicBezTo>
                    <a:pt x="1699468" y="0"/>
                    <a:pt x="1703773" y="1783"/>
                    <a:pt x="1706946" y="4957"/>
                  </a:cubicBezTo>
                  <a:cubicBezTo>
                    <a:pt x="1710120" y="8130"/>
                    <a:pt x="1711903" y="12434"/>
                    <a:pt x="1711903" y="16923"/>
                  </a:cubicBezTo>
                  <a:lnTo>
                    <a:pt x="1711903" y="683830"/>
                  </a:lnTo>
                  <a:cubicBezTo>
                    <a:pt x="1711903" y="693177"/>
                    <a:pt x="1704326" y="700753"/>
                    <a:pt x="1694980" y="700753"/>
                  </a:cubicBezTo>
                  <a:lnTo>
                    <a:pt x="16923" y="700753"/>
                  </a:lnTo>
                  <a:cubicBezTo>
                    <a:pt x="12434" y="700753"/>
                    <a:pt x="8130" y="698970"/>
                    <a:pt x="4957" y="695797"/>
                  </a:cubicBezTo>
                  <a:cubicBezTo>
                    <a:pt x="1783" y="692623"/>
                    <a:pt x="0" y="688319"/>
                    <a:pt x="0" y="683830"/>
                  </a:cubicBezTo>
                  <a:lnTo>
                    <a:pt x="0" y="16923"/>
                  </a:lnTo>
                  <a:cubicBezTo>
                    <a:pt x="0" y="12434"/>
                    <a:pt x="1783" y="8130"/>
                    <a:pt x="4957" y="4957"/>
                  </a:cubicBezTo>
                  <a:cubicBezTo>
                    <a:pt x="8130" y="1783"/>
                    <a:pt x="12434" y="0"/>
                    <a:pt x="16923" y="0"/>
                  </a:cubicBezTo>
                  <a:close/>
                </a:path>
              </a:pathLst>
            </a:custGeom>
            <a:solidFill>
              <a:srgbClr val="FFE8F6"/>
            </a:solidFill>
            <a:ln w="9525" cap="sq">
              <a:solidFill>
                <a:srgbClr val="FF66C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711903" cy="691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303944" y="1704425"/>
            <a:ext cx="3129625" cy="2156774"/>
            <a:chOff x="0" y="0"/>
            <a:chExt cx="836491" cy="5764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36491" cy="576466"/>
            </a:xfrm>
            <a:custGeom>
              <a:avLst/>
              <a:gdLst/>
              <a:ahLst/>
              <a:cxnLst/>
              <a:rect r="r" b="b" t="t" l="l"/>
              <a:pathLst>
                <a:path h="576466" w="836491">
                  <a:moveTo>
                    <a:pt x="34633" y="0"/>
                  </a:moveTo>
                  <a:lnTo>
                    <a:pt x="801858" y="0"/>
                  </a:lnTo>
                  <a:cubicBezTo>
                    <a:pt x="811043" y="0"/>
                    <a:pt x="819852" y="3649"/>
                    <a:pt x="826347" y="10144"/>
                  </a:cubicBezTo>
                  <a:cubicBezTo>
                    <a:pt x="832842" y="16639"/>
                    <a:pt x="836491" y="25447"/>
                    <a:pt x="836491" y="34633"/>
                  </a:cubicBezTo>
                  <a:lnTo>
                    <a:pt x="836491" y="541833"/>
                  </a:lnTo>
                  <a:cubicBezTo>
                    <a:pt x="836491" y="551018"/>
                    <a:pt x="832842" y="559827"/>
                    <a:pt x="826347" y="566322"/>
                  </a:cubicBezTo>
                  <a:cubicBezTo>
                    <a:pt x="819852" y="572817"/>
                    <a:pt x="811043" y="576466"/>
                    <a:pt x="801858" y="576466"/>
                  </a:cubicBezTo>
                  <a:lnTo>
                    <a:pt x="34633" y="576466"/>
                  </a:lnTo>
                  <a:cubicBezTo>
                    <a:pt x="15506" y="576466"/>
                    <a:pt x="0" y="560960"/>
                    <a:pt x="0" y="541833"/>
                  </a:cubicBezTo>
                  <a:lnTo>
                    <a:pt x="0" y="34633"/>
                  </a:lnTo>
                  <a:cubicBezTo>
                    <a:pt x="0" y="25447"/>
                    <a:pt x="3649" y="16639"/>
                    <a:pt x="10144" y="10144"/>
                  </a:cubicBezTo>
                  <a:cubicBezTo>
                    <a:pt x="16639" y="3649"/>
                    <a:pt x="25447" y="0"/>
                    <a:pt x="34633" y="0"/>
                  </a:cubicBezTo>
                  <a:close/>
                </a:path>
              </a:pathLst>
            </a:custGeom>
            <a:solidFill>
              <a:srgbClr val="E7F6FF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836491" cy="566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579188" y="1704425"/>
            <a:ext cx="3129625" cy="7241199"/>
            <a:chOff x="0" y="0"/>
            <a:chExt cx="836491" cy="19354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36491" cy="1935438"/>
            </a:xfrm>
            <a:custGeom>
              <a:avLst/>
              <a:gdLst/>
              <a:ahLst/>
              <a:cxnLst/>
              <a:rect r="r" b="b" t="t" l="l"/>
              <a:pathLst>
                <a:path h="1935438" w="836491">
                  <a:moveTo>
                    <a:pt x="34633" y="0"/>
                  </a:moveTo>
                  <a:lnTo>
                    <a:pt x="801858" y="0"/>
                  </a:lnTo>
                  <a:cubicBezTo>
                    <a:pt x="811043" y="0"/>
                    <a:pt x="819852" y="3649"/>
                    <a:pt x="826347" y="10144"/>
                  </a:cubicBezTo>
                  <a:cubicBezTo>
                    <a:pt x="832842" y="16639"/>
                    <a:pt x="836491" y="25447"/>
                    <a:pt x="836491" y="34633"/>
                  </a:cubicBezTo>
                  <a:lnTo>
                    <a:pt x="836491" y="1900806"/>
                  </a:lnTo>
                  <a:cubicBezTo>
                    <a:pt x="836491" y="1909991"/>
                    <a:pt x="832842" y="1918800"/>
                    <a:pt x="826347" y="1925295"/>
                  </a:cubicBezTo>
                  <a:cubicBezTo>
                    <a:pt x="819852" y="1931790"/>
                    <a:pt x="811043" y="1935438"/>
                    <a:pt x="801858" y="1935438"/>
                  </a:cubicBezTo>
                  <a:lnTo>
                    <a:pt x="34633" y="1935438"/>
                  </a:lnTo>
                  <a:cubicBezTo>
                    <a:pt x="25447" y="1935438"/>
                    <a:pt x="16639" y="1931790"/>
                    <a:pt x="10144" y="1925295"/>
                  </a:cubicBezTo>
                  <a:cubicBezTo>
                    <a:pt x="3649" y="1918800"/>
                    <a:pt x="0" y="1909991"/>
                    <a:pt x="0" y="1900806"/>
                  </a:cubicBezTo>
                  <a:lnTo>
                    <a:pt x="0" y="34633"/>
                  </a:lnTo>
                  <a:cubicBezTo>
                    <a:pt x="0" y="25447"/>
                    <a:pt x="3649" y="16639"/>
                    <a:pt x="10144" y="10144"/>
                  </a:cubicBezTo>
                  <a:cubicBezTo>
                    <a:pt x="16639" y="3649"/>
                    <a:pt x="25447" y="0"/>
                    <a:pt x="34633" y="0"/>
                  </a:cubicBezTo>
                  <a:close/>
                </a:path>
              </a:pathLst>
            </a:custGeom>
            <a:solidFill>
              <a:srgbClr val="E6FFDB"/>
            </a:solidFill>
            <a:ln w="95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836491" cy="1925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sz="1799">
                  <a:solidFill>
                    <a:srgbClr val="000000"/>
                  </a:solidFill>
                  <a:latin typeface="Pragmatica"/>
                  <a:ea typeface="Pragmatica"/>
                  <a:cs typeface="Pragmatica"/>
                  <a:sym typeface="Pragmatica"/>
                </a:rPr>
                <a:t>- High-quality medical services at a fraction of U.S. costs. </a:t>
              </a:r>
            </a:p>
            <a:p>
              <a:pPr algn="ctr">
                <a:lnSpc>
                  <a:spcPts val="2159"/>
                </a:lnSpc>
              </a:pPr>
              <a:r>
                <a:rPr lang="en-US" sz="1799">
                  <a:solidFill>
                    <a:srgbClr val="000000"/>
                  </a:solidFill>
                  <a:latin typeface="Pragmatica"/>
                  <a:ea typeface="Pragmatica"/>
                  <a:cs typeface="Pragmatica"/>
                  <a:sym typeface="Pragmatica"/>
                </a:rPr>
                <a:t>- Convenience of booking medical services and travel in one place. </a:t>
              </a:r>
            </a:p>
            <a:p>
              <a:pPr algn="ctr">
                <a:lnSpc>
                  <a:spcPts val="2159"/>
                </a:lnSpc>
              </a:pPr>
              <a:r>
                <a:rPr lang="en-US" sz="1799">
                  <a:solidFill>
                    <a:srgbClr val="000000"/>
                  </a:solidFill>
                  <a:latin typeface="Pragmatica"/>
                  <a:ea typeface="Pragmatica"/>
                  <a:cs typeface="Pragmatica"/>
                  <a:sym typeface="Pragmatica"/>
                </a:rPr>
                <a:t>- Partnerships with airlines for exclusive medical travel packages.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129675" y="1704425"/>
            <a:ext cx="3129625" cy="4459168"/>
            <a:chOff x="0" y="0"/>
            <a:chExt cx="836491" cy="11918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36491" cy="1191853"/>
            </a:xfrm>
            <a:custGeom>
              <a:avLst/>
              <a:gdLst/>
              <a:ahLst/>
              <a:cxnLst/>
              <a:rect r="r" b="b" t="t" l="l"/>
              <a:pathLst>
                <a:path h="1191853" w="836491">
                  <a:moveTo>
                    <a:pt x="34633" y="0"/>
                  </a:moveTo>
                  <a:lnTo>
                    <a:pt x="801858" y="0"/>
                  </a:lnTo>
                  <a:cubicBezTo>
                    <a:pt x="811043" y="0"/>
                    <a:pt x="819852" y="3649"/>
                    <a:pt x="826347" y="10144"/>
                  </a:cubicBezTo>
                  <a:cubicBezTo>
                    <a:pt x="832842" y="16639"/>
                    <a:pt x="836491" y="25447"/>
                    <a:pt x="836491" y="34633"/>
                  </a:cubicBezTo>
                  <a:lnTo>
                    <a:pt x="836491" y="1157220"/>
                  </a:lnTo>
                  <a:cubicBezTo>
                    <a:pt x="836491" y="1166406"/>
                    <a:pt x="832842" y="1175215"/>
                    <a:pt x="826347" y="1181709"/>
                  </a:cubicBezTo>
                  <a:cubicBezTo>
                    <a:pt x="819852" y="1188204"/>
                    <a:pt x="811043" y="1191853"/>
                    <a:pt x="801858" y="1191853"/>
                  </a:cubicBezTo>
                  <a:lnTo>
                    <a:pt x="34633" y="1191853"/>
                  </a:lnTo>
                  <a:cubicBezTo>
                    <a:pt x="15506" y="1191853"/>
                    <a:pt x="0" y="1176347"/>
                    <a:pt x="0" y="1157220"/>
                  </a:cubicBezTo>
                  <a:lnTo>
                    <a:pt x="0" y="34633"/>
                  </a:lnTo>
                  <a:cubicBezTo>
                    <a:pt x="0" y="25447"/>
                    <a:pt x="3649" y="16639"/>
                    <a:pt x="10144" y="10144"/>
                  </a:cubicBezTo>
                  <a:cubicBezTo>
                    <a:pt x="16639" y="3649"/>
                    <a:pt x="25447" y="0"/>
                    <a:pt x="34633" y="0"/>
                  </a:cubicBezTo>
                  <a:close/>
                </a:path>
              </a:pathLst>
            </a:custGeom>
            <a:solidFill>
              <a:srgbClr val="FFE4E4"/>
            </a:solidFill>
            <a:ln w="9525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836491" cy="1182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866831" y="1799675"/>
            <a:ext cx="2193386" cy="639933"/>
            <a:chOff x="0" y="0"/>
            <a:chExt cx="577682" cy="16854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77682" cy="168542"/>
            </a:xfrm>
            <a:custGeom>
              <a:avLst/>
              <a:gdLst/>
              <a:ahLst/>
              <a:cxnLst/>
              <a:rect r="r" b="b" t="t" l="l"/>
              <a:pathLst>
                <a:path h="168542" w="577682">
                  <a:moveTo>
                    <a:pt x="42356" y="0"/>
                  </a:moveTo>
                  <a:lnTo>
                    <a:pt x="535326" y="0"/>
                  </a:lnTo>
                  <a:cubicBezTo>
                    <a:pt x="546559" y="0"/>
                    <a:pt x="557333" y="4462"/>
                    <a:pt x="565276" y="12406"/>
                  </a:cubicBezTo>
                  <a:cubicBezTo>
                    <a:pt x="573219" y="20349"/>
                    <a:pt x="577682" y="31122"/>
                    <a:pt x="577682" y="42356"/>
                  </a:cubicBezTo>
                  <a:lnTo>
                    <a:pt x="577682" y="126186"/>
                  </a:lnTo>
                  <a:cubicBezTo>
                    <a:pt x="577682" y="137419"/>
                    <a:pt x="573219" y="148193"/>
                    <a:pt x="565276" y="156136"/>
                  </a:cubicBezTo>
                  <a:cubicBezTo>
                    <a:pt x="557333" y="164079"/>
                    <a:pt x="546559" y="168542"/>
                    <a:pt x="535326" y="168542"/>
                  </a:cubicBezTo>
                  <a:lnTo>
                    <a:pt x="42356" y="168542"/>
                  </a:lnTo>
                  <a:cubicBezTo>
                    <a:pt x="31122" y="168542"/>
                    <a:pt x="20349" y="164079"/>
                    <a:pt x="12406" y="156136"/>
                  </a:cubicBezTo>
                  <a:cubicBezTo>
                    <a:pt x="4462" y="148193"/>
                    <a:pt x="0" y="137419"/>
                    <a:pt x="0" y="126186"/>
                  </a:cubicBezTo>
                  <a:lnTo>
                    <a:pt x="0" y="42356"/>
                  </a:lnTo>
                  <a:cubicBezTo>
                    <a:pt x="0" y="31122"/>
                    <a:pt x="4462" y="20349"/>
                    <a:pt x="12406" y="12406"/>
                  </a:cubicBezTo>
                  <a:cubicBezTo>
                    <a:pt x="20349" y="4462"/>
                    <a:pt x="31122" y="0"/>
                    <a:pt x="42356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CB6CE6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577682" cy="15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866831" y="6419095"/>
            <a:ext cx="2193386" cy="639933"/>
            <a:chOff x="0" y="0"/>
            <a:chExt cx="577682" cy="16854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77682" cy="168542"/>
            </a:xfrm>
            <a:custGeom>
              <a:avLst/>
              <a:gdLst/>
              <a:ahLst/>
              <a:cxnLst/>
              <a:rect r="r" b="b" t="t" l="l"/>
              <a:pathLst>
                <a:path h="168542" w="577682">
                  <a:moveTo>
                    <a:pt x="42356" y="0"/>
                  </a:moveTo>
                  <a:lnTo>
                    <a:pt x="535326" y="0"/>
                  </a:lnTo>
                  <a:cubicBezTo>
                    <a:pt x="546559" y="0"/>
                    <a:pt x="557333" y="4462"/>
                    <a:pt x="565276" y="12406"/>
                  </a:cubicBezTo>
                  <a:cubicBezTo>
                    <a:pt x="573219" y="20349"/>
                    <a:pt x="577682" y="31122"/>
                    <a:pt x="577682" y="42356"/>
                  </a:cubicBezTo>
                  <a:lnTo>
                    <a:pt x="577682" y="126186"/>
                  </a:lnTo>
                  <a:cubicBezTo>
                    <a:pt x="577682" y="137419"/>
                    <a:pt x="573219" y="148193"/>
                    <a:pt x="565276" y="156136"/>
                  </a:cubicBezTo>
                  <a:cubicBezTo>
                    <a:pt x="557333" y="164079"/>
                    <a:pt x="546559" y="168542"/>
                    <a:pt x="535326" y="168542"/>
                  </a:cubicBezTo>
                  <a:lnTo>
                    <a:pt x="42356" y="168542"/>
                  </a:lnTo>
                  <a:cubicBezTo>
                    <a:pt x="31122" y="168542"/>
                    <a:pt x="20349" y="164079"/>
                    <a:pt x="12406" y="156136"/>
                  </a:cubicBezTo>
                  <a:cubicBezTo>
                    <a:pt x="4462" y="148193"/>
                    <a:pt x="0" y="137419"/>
                    <a:pt x="0" y="126186"/>
                  </a:cubicBezTo>
                  <a:lnTo>
                    <a:pt x="0" y="42356"/>
                  </a:lnTo>
                  <a:cubicBezTo>
                    <a:pt x="0" y="31122"/>
                    <a:pt x="4462" y="20349"/>
                    <a:pt x="12406" y="12406"/>
                  </a:cubicBezTo>
                  <a:cubicBezTo>
                    <a:pt x="20349" y="4462"/>
                    <a:pt x="31122" y="0"/>
                    <a:pt x="42356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9525"/>
              <a:ext cx="577682" cy="15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692562" y="6419095"/>
            <a:ext cx="2193386" cy="639933"/>
            <a:chOff x="0" y="0"/>
            <a:chExt cx="577682" cy="16854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77682" cy="168542"/>
            </a:xfrm>
            <a:custGeom>
              <a:avLst/>
              <a:gdLst/>
              <a:ahLst/>
              <a:cxnLst/>
              <a:rect r="r" b="b" t="t" l="l"/>
              <a:pathLst>
                <a:path h="168542" w="577682">
                  <a:moveTo>
                    <a:pt x="42356" y="0"/>
                  </a:moveTo>
                  <a:lnTo>
                    <a:pt x="535326" y="0"/>
                  </a:lnTo>
                  <a:cubicBezTo>
                    <a:pt x="546559" y="0"/>
                    <a:pt x="557333" y="4462"/>
                    <a:pt x="565276" y="12406"/>
                  </a:cubicBezTo>
                  <a:cubicBezTo>
                    <a:pt x="573219" y="20349"/>
                    <a:pt x="577682" y="31122"/>
                    <a:pt x="577682" y="42356"/>
                  </a:cubicBezTo>
                  <a:lnTo>
                    <a:pt x="577682" y="126186"/>
                  </a:lnTo>
                  <a:cubicBezTo>
                    <a:pt x="577682" y="137419"/>
                    <a:pt x="573219" y="148193"/>
                    <a:pt x="565276" y="156136"/>
                  </a:cubicBezTo>
                  <a:cubicBezTo>
                    <a:pt x="557333" y="164079"/>
                    <a:pt x="546559" y="168542"/>
                    <a:pt x="535326" y="168542"/>
                  </a:cubicBezTo>
                  <a:lnTo>
                    <a:pt x="42356" y="168542"/>
                  </a:lnTo>
                  <a:cubicBezTo>
                    <a:pt x="31122" y="168542"/>
                    <a:pt x="20349" y="164079"/>
                    <a:pt x="12406" y="156136"/>
                  </a:cubicBezTo>
                  <a:cubicBezTo>
                    <a:pt x="4462" y="148193"/>
                    <a:pt x="0" y="137419"/>
                    <a:pt x="0" y="126186"/>
                  </a:cubicBezTo>
                  <a:lnTo>
                    <a:pt x="0" y="42356"/>
                  </a:lnTo>
                  <a:cubicBezTo>
                    <a:pt x="0" y="31122"/>
                    <a:pt x="4462" y="20349"/>
                    <a:pt x="12406" y="12406"/>
                  </a:cubicBezTo>
                  <a:cubicBezTo>
                    <a:pt x="20349" y="4462"/>
                    <a:pt x="31122" y="0"/>
                    <a:pt x="42356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66C4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9525"/>
              <a:ext cx="577682" cy="15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26809" y="1799675"/>
            <a:ext cx="640997" cy="639933"/>
            <a:chOff x="0" y="0"/>
            <a:chExt cx="168822" cy="16854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8822" cy="168542"/>
            </a:xfrm>
            <a:custGeom>
              <a:avLst/>
              <a:gdLst/>
              <a:ahLst/>
              <a:cxnLst/>
              <a:rect r="r" b="b" t="t" l="l"/>
              <a:pathLst>
                <a:path h="168542" w="168822">
                  <a:moveTo>
                    <a:pt x="84271" y="0"/>
                  </a:moveTo>
                  <a:lnTo>
                    <a:pt x="84551" y="0"/>
                  </a:lnTo>
                  <a:cubicBezTo>
                    <a:pt x="106901" y="0"/>
                    <a:pt x="128336" y="8879"/>
                    <a:pt x="144140" y="24682"/>
                  </a:cubicBezTo>
                  <a:cubicBezTo>
                    <a:pt x="159944" y="40486"/>
                    <a:pt x="168822" y="61921"/>
                    <a:pt x="168822" y="84271"/>
                  </a:cubicBezTo>
                  <a:lnTo>
                    <a:pt x="168822" y="84271"/>
                  </a:lnTo>
                  <a:cubicBezTo>
                    <a:pt x="168822" y="130813"/>
                    <a:pt x="131093" y="168542"/>
                    <a:pt x="84551" y="168542"/>
                  </a:cubicBezTo>
                  <a:lnTo>
                    <a:pt x="84271" y="168542"/>
                  </a:lnTo>
                  <a:cubicBezTo>
                    <a:pt x="61921" y="168542"/>
                    <a:pt x="40486" y="159663"/>
                    <a:pt x="24682" y="143860"/>
                  </a:cubicBezTo>
                  <a:cubicBezTo>
                    <a:pt x="8879" y="128056"/>
                    <a:pt x="0" y="106621"/>
                    <a:pt x="0" y="84271"/>
                  </a:cubicBezTo>
                  <a:lnTo>
                    <a:pt x="0" y="84271"/>
                  </a:lnTo>
                  <a:cubicBezTo>
                    <a:pt x="0" y="61921"/>
                    <a:pt x="8879" y="40486"/>
                    <a:pt x="24682" y="24682"/>
                  </a:cubicBezTo>
                  <a:cubicBezTo>
                    <a:pt x="40486" y="8879"/>
                    <a:pt x="61921" y="0"/>
                    <a:pt x="84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CB6CE6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9525"/>
              <a:ext cx="168822" cy="15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26809" y="6419095"/>
            <a:ext cx="640997" cy="639933"/>
            <a:chOff x="0" y="0"/>
            <a:chExt cx="168822" cy="16854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8822" cy="168542"/>
            </a:xfrm>
            <a:custGeom>
              <a:avLst/>
              <a:gdLst/>
              <a:ahLst/>
              <a:cxnLst/>
              <a:rect r="r" b="b" t="t" l="l"/>
              <a:pathLst>
                <a:path h="168542" w="168822">
                  <a:moveTo>
                    <a:pt x="84271" y="0"/>
                  </a:moveTo>
                  <a:lnTo>
                    <a:pt x="84551" y="0"/>
                  </a:lnTo>
                  <a:cubicBezTo>
                    <a:pt x="106901" y="0"/>
                    <a:pt x="128336" y="8879"/>
                    <a:pt x="144140" y="24682"/>
                  </a:cubicBezTo>
                  <a:cubicBezTo>
                    <a:pt x="159944" y="40486"/>
                    <a:pt x="168822" y="61921"/>
                    <a:pt x="168822" y="84271"/>
                  </a:cubicBezTo>
                  <a:lnTo>
                    <a:pt x="168822" y="84271"/>
                  </a:lnTo>
                  <a:cubicBezTo>
                    <a:pt x="168822" y="130813"/>
                    <a:pt x="131093" y="168542"/>
                    <a:pt x="84551" y="168542"/>
                  </a:cubicBezTo>
                  <a:lnTo>
                    <a:pt x="84271" y="168542"/>
                  </a:lnTo>
                  <a:cubicBezTo>
                    <a:pt x="61921" y="168542"/>
                    <a:pt x="40486" y="159663"/>
                    <a:pt x="24682" y="143860"/>
                  </a:cubicBezTo>
                  <a:cubicBezTo>
                    <a:pt x="8879" y="128056"/>
                    <a:pt x="0" y="106621"/>
                    <a:pt x="0" y="84271"/>
                  </a:cubicBezTo>
                  <a:lnTo>
                    <a:pt x="0" y="84271"/>
                  </a:lnTo>
                  <a:cubicBezTo>
                    <a:pt x="0" y="61921"/>
                    <a:pt x="8879" y="40486"/>
                    <a:pt x="24682" y="24682"/>
                  </a:cubicBezTo>
                  <a:cubicBezTo>
                    <a:pt x="40486" y="8879"/>
                    <a:pt x="61921" y="0"/>
                    <a:pt x="84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9525"/>
              <a:ext cx="168822" cy="15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952540" y="6419095"/>
            <a:ext cx="640997" cy="639933"/>
            <a:chOff x="0" y="0"/>
            <a:chExt cx="168822" cy="16854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68822" cy="168542"/>
            </a:xfrm>
            <a:custGeom>
              <a:avLst/>
              <a:gdLst/>
              <a:ahLst/>
              <a:cxnLst/>
              <a:rect r="r" b="b" t="t" l="l"/>
              <a:pathLst>
                <a:path h="168542" w="168822">
                  <a:moveTo>
                    <a:pt x="84271" y="0"/>
                  </a:moveTo>
                  <a:lnTo>
                    <a:pt x="84551" y="0"/>
                  </a:lnTo>
                  <a:cubicBezTo>
                    <a:pt x="106901" y="0"/>
                    <a:pt x="128336" y="8879"/>
                    <a:pt x="144140" y="24682"/>
                  </a:cubicBezTo>
                  <a:cubicBezTo>
                    <a:pt x="159944" y="40486"/>
                    <a:pt x="168822" y="61921"/>
                    <a:pt x="168822" y="84271"/>
                  </a:cubicBezTo>
                  <a:lnTo>
                    <a:pt x="168822" y="84271"/>
                  </a:lnTo>
                  <a:cubicBezTo>
                    <a:pt x="168822" y="130813"/>
                    <a:pt x="131093" y="168542"/>
                    <a:pt x="84551" y="168542"/>
                  </a:cubicBezTo>
                  <a:lnTo>
                    <a:pt x="84271" y="168542"/>
                  </a:lnTo>
                  <a:cubicBezTo>
                    <a:pt x="61921" y="168542"/>
                    <a:pt x="40486" y="159663"/>
                    <a:pt x="24682" y="143860"/>
                  </a:cubicBezTo>
                  <a:cubicBezTo>
                    <a:pt x="8879" y="128056"/>
                    <a:pt x="0" y="106621"/>
                    <a:pt x="0" y="84271"/>
                  </a:cubicBezTo>
                  <a:lnTo>
                    <a:pt x="0" y="84271"/>
                  </a:lnTo>
                  <a:cubicBezTo>
                    <a:pt x="0" y="61921"/>
                    <a:pt x="8879" y="40486"/>
                    <a:pt x="24682" y="24682"/>
                  </a:cubicBezTo>
                  <a:cubicBezTo>
                    <a:pt x="40486" y="8879"/>
                    <a:pt x="61921" y="0"/>
                    <a:pt x="84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66C4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9525"/>
              <a:ext cx="168822" cy="15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234664" y="1910092"/>
            <a:ext cx="425286" cy="419100"/>
          </a:xfrm>
          <a:custGeom>
            <a:avLst/>
            <a:gdLst/>
            <a:ahLst/>
            <a:cxnLst/>
            <a:rect r="r" b="b" t="t" l="l"/>
            <a:pathLst>
              <a:path h="419100" w="425286">
                <a:moveTo>
                  <a:pt x="0" y="0"/>
                </a:moveTo>
                <a:lnTo>
                  <a:pt x="425286" y="0"/>
                </a:lnTo>
                <a:lnTo>
                  <a:pt x="425286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4303944" y="4014135"/>
            <a:ext cx="3129625" cy="2156774"/>
            <a:chOff x="0" y="0"/>
            <a:chExt cx="836491" cy="57646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36491" cy="576466"/>
            </a:xfrm>
            <a:custGeom>
              <a:avLst/>
              <a:gdLst/>
              <a:ahLst/>
              <a:cxnLst/>
              <a:rect r="r" b="b" t="t" l="l"/>
              <a:pathLst>
                <a:path h="576466" w="836491">
                  <a:moveTo>
                    <a:pt x="34633" y="0"/>
                  </a:moveTo>
                  <a:lnTo>
                    <a:pt x="801858" y="0"/>
                  </a:lnTo>
                  <a:cubicBezTo>
                    <a:pt x="811043" y="0"/>
                    <a:pt x="819852" y="3649"/>
                    <a:pt x="826347" y="10144"/>
                  </a:cubicBezTo>
                  <a:cubicBezTo>
                    <a:pt x="832842" y="16639"/>
                    <a:pt x="836491" y="25447"/>
                    <a:pt x="836491" y="34633"/>
                  </a:cubicBezTo>
                  <a:lnTo>
                    <a:pt x="836491" y="541833"/>
                  </a:lnTo>
                  <a:cubicBezTo>
                    <a:pt x="836491" y="551018"/>
                    <a:pt x="832842" y="559827"/>
                    <a:pt x="826347" y="566322"/>
                  </a:cubicBezTo>
                  <a:cubicBezTo>
                    <a:pt x="819852" y="572817"/>
                    <a:pt x="811043" y="576466"/>
                    <a:pt x="801858" y="576466"/>
                  </a:cubicBezTo>
                  <a:lnTo>
                    <a:pt x="34633" y="576466"/>
                  </a:lnTo>
                  <a:cubicBezTo>
                    <a:pt x="15506" y="576466"/>
                    <a:pt x="0" y="560960"/>
                    <a:pt x="0" y="541833"/>
                  </a:cubicBezTo>
                  <a:lnTo>
                    <a:pt x="0" y="34633"/>
                  </a:lnTo>
                  <a:cubicBezTo>
                    <a:pt x="0" y="25447"/>
                    <a:pt x="3649" y="16639"/>
                    <a:pt x="10144" y="10144"/>
                  </a:cubicBezTo>
                  <a:cubicBezTo>
                    <a:pt x="16639" y="3649"/>
                    <a:pt x="25447" y="0"/>
                    <a:pt x="34633" y="0"/>
                  </a:cubicBezTo>
                  <a:close/>
                </a:path>
              </a:pathLst>
            </a:custGeom>
            <a:solidFill>
              <a:srgbClr val="E7F6FF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9525"/>
              <a:ext cx="836491" cy="566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5142074" y="4109385"/>
            <a:ext cx="2193386" cy="639933"/>
            <a:chOff x="0" y="0"/>
            <a:chExt cx="577682" cy="16854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77682" cy="168542"/>
            </a:xfrm>
            <a:custGeom>
              <a:avLst/>
              <a:gdLst/>
              <a:ahLst/>
              <a:cxnLst/>
              <a:rect r="r" b="b" t="t" l="l"/>
              <a:pathLst>
                <a:path h="168542" w="577682">
                  <a:moveTo>
                    <a:pt x="42356" y="0"/>
                  </a:moveTo>
                  <a:lnTo>
                    <a:pt x="535326" y="0"/>
                  </a:lnTo>
                  <a:cubicBezTo>
                    <a:pt x="546559" y="0"/>
                    <a:pt x="557333" y="4462"/>
                    <a:pt x="565276" y="12406"/>
                  </a:cubicBezTo>
                  <a:cubicBezTo>
                    <a:pt x="573219" y="20349"/>
                    <a:pt x="577682" y="31122"/>
                    <a:pt x="577682" y="42356"/>
                  </a:cubicBezTo>
                  <a:lnTo>
                    <a:pt x="577682" y="126186"/>
                  </a:lnTo>
                  <a:cubicBezTo>
                    <a:pt x="577682" y="137419"/>
                    <a:pt x="573219" y="148193"/>
                    <a:pt x="565276" y="156136"/>
                  </a:cubicBezTo>
                  <a:cubicBezTo>
                    <a:pt x="557333" y="164079"/>
                    <a:pt x="546559" y="168542"/>
                    <a:pt x="535326" y="168542"/>
                  </a:cubicBezTo>
                  <a:lnTo>
                    <a:pt x="42356" y="168542"/>
                  </a:lnTo>
                  <a:cubicBezTo>
                    <a:pt x="31122" y="168542"/>
                    <a:pt x="20349" y="164079"/>
                    <a:pt x="12406" y="156136"/>
                  </a:cubicBezTo>
                  <a:cubicBezTo>
                    <a:pt x="4462" y="148193"/>
                    <a:pt x="0" y="137419"/>
                    <a:pt x="0" y="126186"/>
                  </a:cubicBezTo>
                  <a:lnTo>
                    <a:pt x="0" y="42356"/>
                  </a:lnTo>
                  <a:cubicBezTo>
                    <a:pt x="0" y="31122"/>
                    <a:pt x="4462" y="20349"/>
                    <a:pt x="12406" y="12406"/>
                  </a:cubicBezTo>
                  <a:cubicBezTo>
                    <a:pt x="20349" y="4462"/>
                    <a:pt x="31122" y="0"/>
                    <a:pt x="42356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9525"/>
              <a:ext cx="577682" cy="15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4402052" y="4109385"/>
            <a:ext cx="640997" cy="639933"/>
            <a:chOff x="0" y="0"/>
            <a:chExt cx="168822" cy="16854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68822" cy="168542"/>
            </a:xfrm>
            <a:custGeom>
              <a:avLst/>
              <a:gdLst/>
              <a:ahLst/>
              <a:cxnLst/>
              <a:rect r="r" b="b" t="t" l="l"/>
              <a:pathLst>
                <a:path h="168542" w="168822">
                  <a:moveTo>
                    <a:pt x="84271" y="0"/>
                  </a:moveTo>
                  <a:lnTo>
                    <a:pt x="84551" y="0"/>
                  </a:lnTo>
                  <a:cubicBezTo>
                    <a:pt x="106901" y="0"/>
                    <a:pt x="128336" y="8879"/>
                    <a:pt x="144140" y="24682"/>
                  </a:cubicBezTo>
                  <a:cubicBezTo>
                    <a:pt x="159944" y="40486"/>
                    <a:pt x="168822" y="61921"/>
                    <a:pt x="168822" y="84271"/>
                  </a:cubicBezTo>
                  <a:lnTo>
                    <a:pt x="168822" y="84271"/>
                  </a:lnTo>
                  <a:cubicBezTo>
                    <a:pt x="168822" y="130813"/>
                    <a:pt x="131093" y="168542"/>
                    <a:pt x="84551" y="168542"/>
                  </a:cubicBezTo>
                  <a:lnTo>
                    <a:pt x="84271" y="168542"/>
                  </a:lnTo>
                  <a:cubicBezTo>
                    <a:pt x="61921" y="168542"/>
                    <a:pt x="40486" y="159663"/>
                    <a:pt x="24682" y="143860"/>
                  </a:cubicBezTo>
                  <a:cubicBezTo>
                    <a:pt x="8879" y="128056"/>
                    <a:pt x="0" y="106621"/>
                    <a:pt x="0" y="84271"/>
                  </a:cubicBezTo>
                  <a:lnTo>
                    <a:pt x="0" y="84271"/>
                  </a:lnTo>
                  <a:cubicBezTo>
                    <a:pt x="0" y="61921"/>
                    <a:pt x="8879" y="40486"/>
                    <a:pt x="24682" y="24682"/>
                  </a:cubicBezTo>
                  <a:cubicBezTo>
                    <a:pt x="40486" y="8879"/>
                    <a:pt x="61921" y="0"/>
                    <a:pt x="84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9525"/>
              <a:ext cx="168822" cy="15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5142074" y="1799675"/>
            <a:ext cx="2193386" cy="639933"/>
            <a:chOff x="0" y="0"/>
            <a:chExt cx="577682" cy="168542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77682" cy="168542"/>
            </a:xfrm>
            <a:custGeom>
              <a:avLst/>
              <a:gdLst/>
              <a:ahLst/>
              <a:cxnLst/>
              <a:rect r="r" b="b" t="t" l="l"/>
              <a:pathLst>
                <a:path h="168542" w="577682">
                  <a:moveTo>
                    <a:pt x="42356" y="0"/>
                  </a:moveTo>
                  <a:lnTo>
                    <a:pt x="535326" y="0"/>
                  </a:lnTo>
                  <a:cubicBezTo>
                    <a:pt x="546559" y="0"/>
                    <a:pt x="557333" y="4462"/>
                    <a:pt x="565276" y="12406"/>
                  </a:cubicBezTo>
                  <a:cubicBezTo>
                    <a:pt x="573219" y="20349"/>
                    <a:pt x="577682" y="31122"/>
                    <a:pt x="577682" y="42356"/>
                  </a:cubicBezTo>
                  <a:lnTo>
                    <a:pt x="577682" y="126186"/>
                  </a:lnTo>
                  <a:cubicBezTo>
                    <a:pt x="577682" y="137419"/>
                    <a:pt x="573219" y="148193"/>
                    <a:pt x="565276" y="156136"/>
                  </a:cubicBezTo>
                  <a:cubicBezTo>
                    <a:pt x="557333" y="164079"/>
                    <a:pt x="546559" y="168542"/>
                    <a:pt x="535326" y="168542"/>
                  </a:cubicBezTo>
                  <a:lnTo>
                    <a:pt x="42356" y="168542"/>
                  </a:lnTo>
                  <a:cubicBezTo>
                    <a:pt x="31122" y="168542"/>
                    <a:pt x="20349" y="164079"/>
                    <a:pt x="12406" y="156136"/>
                  </a:cubicBezTo>
                  <a:cubicBezTo>
                    <a:pt x="4462" y="148193"/>
                    <a:pt x="0" y="137419"/>
                    <a:pt x="0" y="126186"/>
                  </a:cubicBezTo>
                  <a:lnTo>
                    <a:pt x="0" y="42356"/>
                  </a:lnTo>
                  <a:cubicBezTo>
                    <a:pt x="0" y="31122"/>
                    <a:pt x="4462" y="20349"/>
                    <a:pt x="12406" y="12406"/>
                  </a:cubicBezTo>
                  <a:cubicBezTo>
                    <a:pt x="20349" y="4462"/>
                    <a:pt x="31122" y="0"/>
                    <a:pt x="42356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9525"/>
              <a:ext cx="577682" cy="15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4402052" y="1799675"/>
            <a:ext cx="640997" cy="639933"/>
            <a:chOff x="0" y="0"/>
            <a:chExt cx="168822" cy="16854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68822" cy="168542"/>
            </a:xfrm>
            <a:custGeom>
              <a:avLst/>
              <a:gdLst/>
              <a:ahLst/>
              <a:cxnLst/>
              <a:rect r="r" b="b" t="t" l="l"/>
              <a:pathLst>
                <a:path h="168542" w="168822">
                  <a:moveTo>
                    <a:pt x="84271" y="0"/>
                  </a:moveTo>
                  <a:lnTo>
                    <a:pt x="84551" y="0"/>
                  </a:lnTo>
                  <a:cubicBezTo>
                    <a:pt x="106901" y="0"/>
                    <a:pt x="128336" y="8879"/>
                    <a:pt x="144140" y="24682"/>
                  </a:cubicBezTo>
                  <a:cubicBezTo>
                    <a:pt x="159944" y="40486"/>
                    <a:pt x="168822" y="61921"/>
                    <a:pt x="168822" y="84271"/>
                  </a:cubicBezTo>
                  <a:lnTo>
                    <a:pt x="168822" y="84271"/>
                  </a:lnTo>
                  <a:cubicBezTo>
                    <a:pt x="168822" y="130813"/>
                    <a:pt x="131093" y="168542"/>
                    <a:pt x="84551" y="168542"/>
                  </a:cubicBezTo>
                  <a:lnTo>
                    <a:pt x="84271" y="168542"/>
                  </a:lnTo>
                  <a:cubicBezTo>
                    <a:pt x="61921" y="168542"/>
                    <a:pt x="40486" y="159663"/>
                    <a:pt x="24682" y="143860"/>
                  </a:cubicBezTo>
                  <a:cubicBezTo>
                    <a:pt x="8879" y="128056"/>
                    <a:pt x="0" y="106621"/>
                    <a:pt x="0" y="84271"/>
                  </a:cubicBezTo>
                  <a:lnTo>
                    <a:pt x="0" y="84271"/>
                  </a:lnTo>
                  <a:cubicBezTo>
                    <a:pt x="0" y="61921"/>
                    <a:pt x="8879" y="40486"/>
                    <a:pt x="24682" y="24682"/>
                  </a:cubicBezTo>
                  <a:cubicBezTo>
                    <a:pt x="40486" y="8879"/>
                    <a:pt x="61921" y="0"/>
                    <a:pt x="84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9525"/>
              <a:ext cx="168822" cy="15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4515668" y="1910092"/>
            <a:ext cx="413766" cy="419100"/>
          </a:xfrm>
          <a:custGeom>
            <a:avLst/>
            <a:gdLst/>
            <a:ahLst/>
            <a:cxnLst/>
            <a:rect r="r" b="b" t="t" l="l"/>
            <a:pathLst>
              <a:path h="419100" w="413766">
                <a:moveTo>
                  <a:pt x="0" y="0"/>
                </a:moveTo>
                <a:lnTo>
                  <a:pt x="413766" y="0"/>
                </a:lnTo>
                <a:lnTo>
                  <a:pt x="413766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5" id="55"/>
          <p:cNvGrpSpPr/>
          <p:nvPr/>
        </p:nvGrpSpPr>
        <p:grpSpPr>
          <a:xfrm rot="0">
            <a:off x="8417318" y="1799675"/>
            <a:ext cx="2193386" cy="639933"/>
            <a:chOff x="0" y="0"/>
            <a:chExt cx="577682" cy="168542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577682" cy="168542"/>
            </a:xfrm>
            <a:custGeom>
              <a:avLst/>
              <a:gdLst/>
              <a:ahLst/>
              <a:cxnLst/>
              <a:rect r="r" b="b" t="t" l="l"/>
              <a:pathLst>
                <a:path h="168542" w="577682">
                  <a:moveTo>
                    <a:pt x="42356" y="0"/>
                  </a:moveTo>
                  <a:lnTo>
                    <a:pt x="535326" y="0"/>
                  </a:lnTo>
                  <a:cubicBezTo>
                    <a:pt x="546559" y="0"/>
                    <a:pt x="557333" y="4462"/>
                    <a:pt x="565276" y="12406"/>
                  </a:cubicBezTo>
                  <a:cubicBezTo>
                    <a:pt x="573219" y="20349"/>
                    <a:pt x="577682" y="31122"/>
                    <a:pt x="577682" y="42356"/>
                  </a:cubicBezTo>
                  <a:lnTo>
                    <a:pt x="577682" y="126186"/>
                  </a:lnTo>
                  <a:cubicBezTo>
                    <a:pt x="577682" y="137419"/>
                    <a:pt x="573219" y="148193"/>
                    <a:pt x="565276" y="156136"/>
                  </a:cubicBezTo>
                  <a:cubicBezTo>
                    <a:pt x="557333" y="164079"/>
                    <a:pt x="546559" y="168542"/>
                    <a:pt x="535326" y="168542"/>
                  </a:cubicBezTo>
                  <a:lnTo>
                    <a:pt x="42356" y="168542"/>
                  </a:lnTo>
                  <a:cubicBezTo>
                    <a:pt x="31122" y="168542"/>
                    <a:pt x="20349" y="164079"/>
                    <a:pt x="12406" y="156136"/>
                  </a:cubicBezTo>
                  <a:cubicBezTo>
                    <a:pt x="4462" y="148193"/>
                    <a:pt x="0" y="137419"/>
                    <a:pt x="0" y="126186"/>
                  </a:cubicBezTo>
                  <a:lnTo>
                    <a:pt x="0" y="42356"/>
                  </a:lnTo>
                  <a:cubicBezTo>
                    <a:pt x="0" y="31122"/>
                    <a:pt x="4462" y="20349"/>
                    <a:pt x="12406" y="12406"/>
                  </a:cubicBezTo>
                  <a:cubicBezTo>
                    <a:pt x="20349" y="4462"/>
                    <a:pt x="31122" y="0"/>
                    <a:pt x="42356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9525"/>
              <a:ext cx="577682" cy="15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7677296" y="1799675"/>
            <a:ext cx="640997" cy="639933"/>
            <a:chOff x="0" y="0"/>
            <a:chExt cx="168822" cy="168542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68822" cy="168542"/>
            </a:xfrm>
            <a:custGeom>
              <a:avLst/>
              <a:gdLst/>
              <a:ahLst/>
              <a:cxnLst/>
              <a:rect r="r" b="b" t="t" l="l"/>
              <a:pathLst>
                <a:path h="168542" w="168822">
                  <a:moveTo>
                    <a:pt x="84271" y="0"/>
                  </a:moveTo>
                  <a:lnTo>
                    <a:pt x="84551" y="0"/>
                  </a:lnTo>
                  <a:cubicBezTo>
                    <a:pt x="106901" y="0"/>
                    <a:pt x="128336" y="8879"/>
                    <a:pt x="144140" y="24682"/>
                  </a:cubicBezTo>
                  <a:cubicBezTo>
                    <a:pt x="159944" y="40486"/>
                    <a:pt x="168822" y="61921"/>
                    <a:pt x="168822" y="84271"/>
                  </a:cubicBezTo>
                  <a:lnTo>
                    <a:pt x="168822" y="84271"/>
                  </a:lnTo>
                  <a:cubicBezTo>
                    <a:pt x="168822" y="130813"/>
                    <a:pt x="131093" y="168542"/>
                    <a:pt x="84551" y="168542"/>
                  </a:cubicBezTo>
                  <a:lnTo>
                    <a:pt x="84271" y="168542"/>
                  </a:lnTo>
                  <a:cubicBezTo>
                    <a:pt x="61921" y="168542"/>
                    <a:pt x="40486" y="159663"/>
                    <a:pt x="24682" y="143860"/>
                  </a:cubicBezTo>
                  <a:cubicBezTo>
                    <a:pt x="8879" y="128056"/>
                    <a:pt x="0" y="106621"/>
                    <a:pt x="0" y="84271"/>
                  </a:cubicBezTo>
                  <a:lnTo>
                    <a:pt x="0" y="84271"/>
                  </a:lnTo>
                  <a:cubicBezTo>
                    <a:pt x="0" y="61921"/>
                    <a:pt x="8879" y="40486"/>
                    <a:pt x="24682" y="24682"/>
                  </a:cubicBezTo>
                  <a:cubicBezTo>
                    <a:pt x="40486" y="8879"/>
                    <a:pt x="61921" y="0"/>
                    <a:pt x="84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9525"/>
              <a:ext cx="168822" cy="15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4967806" y="1799675"/>
            <a:ext cx="2193386" cy="639933"/>
            <a:chOff x="0" y="0"/>
            <a:chExt cx="577682" cy="168542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577682" cy="168542"/>
            </a:xfrm>
            <a:custGeom>
              <a:avLst/>
              <a:gdLst/>
              <a:ahLst/>
              <a:cxnLst/>
              <a:rect r="r" b="b" t="t" l="l"/>
              <a:pathLst>
                <a:path h="168542" w="577682">
                  <a:moveTo>
                    <a:pt x="42356" y="0"/>
                  </a:moveTo>
                  <a:lnTo>
                    <a:pt x="535326" y="0"/>
                  </a:lnTo>
                  <a:cubicBezTo>
                    <a:pt x="546559" y="0"/>
                    <a:pt x="557333" y="4462"/>
                    <a:pt x="565276" y="12406"/>
                  </a:cubicBezTo>
                  <a:cubicBezTo>
                    <a:pt x="573219" y="20349"/>
                    <a:pt x="577682" y="31122"/>
                    <a:pt x="577682" y="42356"/>
                  </a:cubicBezTo>
                  <a:lnTo>
                    <a:pt x="577682" y="126186"/>
                  </a:lnTo>
                  <a:cubicBezTo>
                    <a:pt x="577682" y="137419"/>
                    <a:pt x="573219" y="148193"/>
                    <a:pt x="565276" y="156136"/>
                  </a:cubicBezTo>
                  <a:cubicBezTo>
                    <a:pt x="557333" y="164079"/>
                    <a:pt x="546559" y="168542"/>
                    <a:pt x="535326" y="168542"/>
                  </a:cubicBezTo>
                  <a:lnTo>
                    <a:pt x="42356" y="168542"/>
                  </a:lnTo>
                  <a:cubicBezTo>
                    <a:pt x="31122" y="168542"/>
                    <a:pt x="20349" y="164079"/>
                    <a:pt x="12406" y="156136"/>
                  </a:cubicBezTo>
                  <a:cubicBezTo>
                    <a:pt x="4462" y="148193"/>
                    <a:pt x="0" y="137419"/>
                    <a:pt x="0" y="126186"/>
                  </a:cubicBezTo>
                  <a:lnTo>
                    <a:pt x="0" y="42356"/>
                  </a:lnTo>
                  <a:cubicBezTo>
                    <a:pt x="0" y="31122"/>
                    <a:pt x="4462" y="20349"/>
                    <a:pt x="12406" y="12406"/>
                  </a:cubicBezTo>
                  <a:cubicBezTo>
                    <a:pt x="20349" y="4462"/>
                    <a:pt x="31122" y="0"/>
                    <a:pt x="42356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63" id="63"/>
            <p:cNvSpPr txBox="true"/>
            <p:nvPr/>
          </p:nvSpPr>
          <p:spPr>
            <a:xfrm>
              <a:off x="0" y="9525"/>
              <a:ext cx="577682" cy="15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4227784" y="1799675"/>
            <a:ext cx="640997" cy="639933"/>
            <a:chOff x="0" y="0"/>
            <a:chExt cx="168822" cy="168542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68822" cy="168542"/>
            </a:xfrm>
            <a:custGeom>
              <a:avLst/>
              <a:gdLst/>
              <a:ahLst/>
              <a:cxnLst/>
              <a:rect r="r" b="b" t="t" l="l"/>
              <a:pathLst>
                <a:path h="168542" w="168822">
                  <a:moveTo>
                    <a:pt x="84271" y="0"/>
                  </a:moveTo>
                  <a:lnTo>
                    <a:pt x="84551" y="0"/>
                  </a:lnTo>
                  <a:cubicBezTo>
                    <a:pt x="106901" y="0"/>
                    <a:pt x="128336" y="8879"/>
                    <a:pt x="144140" y="24682"/>
                  </a:cubicBezTo>
                  <a:cubicBezTo>
                    <a:pt x="159944" y="40486"/>
                    <a:pt x="168822" y="61921"/>
                    <a:pt x="168822" y="84271"/>
                  </a:cubicBezTo>
                  <a:lnTo>
                    <a:pt x="168822" y="84271"/>
                  </a:lnTo>
                  <a:cubicBezTo>
                    <a:pt x="168822" y="130813"/>
                    <a:pt x="131093" y="168542"/>
                    <a:pt x="84551" y="168542"/>
                  </a:cubicBezTo>
                  <a:lnTo>
                    <a:pt x="84271" y="168542"/>
                  </a:lnTo>
                  <a:cubicBezTo>
                    <a:pt x="61921" y="168542"/>
                    <a:pt x="40486" y="159663"/>
                    <a:pt x="24682" y="143860"/>
                  </a:cubicBezTo>
                  <a:cubicBezTo>
                    <a:pt x="8879" y="128056"/>
                    <a:pt x="0" y="106621"/>
                    <a:pt x="0" y="84271"/>
                  </a:cubicBezTo>
                  <a:lnTo>
                    <a:pt x="0" y="84271"/>
                  </a:lnTo>
                  <a:cubicBezTo>
                    <a:pt x="0" y="61921"/>
                    <a:pt x="8879" y="40486"/>
                    <a:pt x="24682" y="24682"/>
                  </a:cubicBezTo>
                  <a:cubicBezTo>
                    <a:pt x="40486" y="8879"/>
                    <a:pt x="61921" y="0"/>
                    <a:pt x="84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9525"/>
              <a:ext cx="168822" cy="15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0851687" y="1591576"/>
            <a:ext cx="3129625" cy="2340406"/>
            <a:chOff x="0" y="0"/>
            <a:chExt cx="836491" cy="625547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36491" cy="625547"/>
            </a:xfrm>
            <a:custGeom>
              <a:avLst/>
              <a:gdLst/>
              <a:ahLst/>
              <a:cxnLst/>
              <a:rect r="r" b="b" t="t" l="l"/>
              <a:pathLst>
                <a:path h="625547" w="836491">
                  <a:moveTo>
                    <a:pt x="34633" y="0"/>
                  </a:moveTo>
                  <a:lnTo>
                    <a:pt x="801858" y="0"/>
                  </a:lnTo>
                  <a:cubicBezTo>
                    <a:pt x="811043" y="0"/>
                    <a:pt x="819852" y="3649"/>
                    <a:pt x="826347" y="10144"/>
                  </a:cubicBezTo>
                  <a:cubicBezTo>
                    <a:pt x="832842" y="16639"/>
                    <a:pt x="836491" y="25447"/>
                    <a:pt x="836491" y="34633"/>
                  </a:cubicBezTo>
                  <a:lnTo>
                    <a:pt x="836491" y="590915"/>
                  </a:lnTo>
                  <a:cubicBezTo>
                    <a:pt x="836491" y="610042"/>
                    <a:pt x="820985" y="625547"/>
                    <a:pt x="801858" y="625547"/>
                  </a:cubicBezTo>
                  <a:lnTo>
                    <a:pt x="34633" y="625547"/>
                  </a:lnTo>
                  <a:cubicBezTo>
                    <a:pt x="25447" y="625547"/>
                    <a:pt x="16639" y="621899"/>
                    <a:pt x="10144" y="615404"/>
                  </a:cubicBezTo>
                  <a:cubicBezTo>
                    <a:pt x="3649" y="608909"/>
                    <a:pt x="0" y="600100"/>
                    <a:pt x="0" y="590915"/>
                  </a:cubicBezTo>
                  <a:lnTo>
                    <a:pt x="0" y="34633"/>
                  </a:lnTo>
                  <a:cubicBezTo>
                    <a:pt x="0" y="25447"/>
                    <a:pt x="3649" y="16639"/>
                    <a:pt x="10144" y="10144"/>
                  </a:cubicBezTo>
                  <a:cubicBezTo>
                    <a:pt x="16639" y="3649"/>
                    <a:pt x="25447" y="0"/>
                    <a:pt x="34633" y="0"/>
                  </a:cubicBezTo>
                  <a:close/>
                </a:path>
              </a:pathLst>
            </a:custGeom>
            <a:solidFill>
              <a:srgbClr val="FFF3E2"/>
            </a:solidFill>
            <a:ln w="952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69" id="69"/>
            <p:cNvSpPr txBox="true"/>
            <p:nvPr/>
          </p:nvSpPr>
          <p:spPr>
            <a:xfrm>
              <a:off x="0" y="9525"/>
              <a:ext cx="836491" cy="6160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  <a:p>
              <a:pPr algn="ctr">
                <a:lnSpc>
                  <a:spcPts val="2159"/>
                </a:lnSpc>
              </a:pPr>
            </a:p>
            <a:p>
              <a:pPr algn="ctr">
                <a:lnSpc>
                  <a:spcPts val="2159"/>
                </a:lnSpc>
              </a:pPr>
              <a:r>
                <a:rPr lang="en-US" sz="1799">
                  <a:solidFill>
                    <a:srgbClr val="000000"/>
                  </a:solidFill>
                  <a:latin typeface="Pragmatica"/>
                  <a:ea typeface="Pragmatica"/>
                  <a:cs typeface="Pragmatica"/>
                  <a:sym typeface="Pragmatica"/>
                </a:rPr>
                <a:t>- Online customer support. </a:t>
              </a:r>
            </a:p>
            <a:p>
              <a:pPr algn="ctr">
                <a:lnSpc>
                  <a:spcPts val="2159"/>
                </a:lnSpc>
              </a:pPr>
              <a:r>
                <a:rPr lang="en-US" sz="1799">
                  <a:solidFill>
                    <a:srgbClr val="000000"/>
                  </a:solidFill>
                  <a:latin typeface="Pragmatica"/>
                  <a:ea typeface="Pragmatica"/>
                  <a:cs typeface="Pragmatica"/>
                  <a:sym typeface="Pragmatica"/>
                </a:rPr>
                <a:t>- Dedicated app to facilitate bookings and communication. </a:t>
              </a:r>
            </a:p>
            <a:p>
              <a:pPr algn="ctr">
                <a:lnSpc>
                  <a:spcPts val="2159"/>
                </a:lnSpc>
              </a:pPr>
              <a:r>
                <a:rPr lang="en-US" sz="1799">
                  <a:solidFill>
                    <a:srgbClr val="000000"/>
                  </a:solidFill>
                  <a:latin typeface="Pragmatica"/>
                  <a:ea typeface="Pragmatica"/>
                  <a:cs typeface="Pragmatica"/>
                  <a:sym typeface="Pragmatica"/>
                </a:rPr>
                <a:t>- Free online medical consultations. 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0851687" y="4023125"/>
            <a:ext cx="3129625" cy="2156774"/>
            <a:chOff x="0" y="0"/>
            <a:chExt cx="836491" cy="576466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36491" cy="576466"/>
            </a:xfrm>
            <a:custGeom>
              <a:avLst/>
              <a:gdLst/>
              <a:ahLst/>
              <a:cxnLst/>
              <a:rect r="r" b="b" t="t" l="l"/>
              <a:pathLst>
                <a:path h="576466" w="836491">
                  <a:moveTo>
                    <a:pt x="34633" y="0"/>
                  </a:moveTo>
                  <a:lnTo>
                    <a:pt x="801858" y="0"/>
                  </a:lnTo>
                  <a:cubicBezTo>
                    <a:pt x="811043" y="0"/>
                    <a:pt x="819852" y="3649"/>
                    <a:pt x="826347" y="10144"/>
                  </a:cubicBezTo>
                  <a:cubicBezTo>
                    <a:pt x="832842" y="16639"/>
                    <a:pt x="836491" y="25447"/>
                    <a:pt x="836491" y="34633"/>
                  </a:cubicBezTo>
                  <a:lnTo>
                    <a:pt x="836491" y="541833"/>
                  </a:lnTo>
                  <a:cubicBezTo>
                    <a:pt x="836491" y="551018"/>
                    <a:pt x="832842" y="559827"/>
                    <a:pt x="826347" y="566322"/>
                  </a:cubicBezTo>
                  <a:cubicBezTo>
                    <a:pt x="819852" y="572817"/>
                    <a:pt x="811043" y="576466"/>
                    <a:pt x="801858" y="576466"/>
                  </a:cubicBezTo>
                  <a:lnTo>
                    <a:pt x="34633" y="576466"/>
                  </a:lnTo>
                  <a:cubicBezTo>
                    <a:pt x="15506" y="576466"/>
                    <a:pt x="0" y="560960"/>
                    <a:pt x="0" y="541833"/>
                  </a:cubicBezTo>
                  <a:lnTo>
                    <a:pt x="0" y="34633"/>
                  </a:lnTo>
                  <a:cubicBezTo>
                    <a:pt x="0" y="25447"/>
                    <a:pt x="3649" y="16639"/>
                    <a:pt x="10144" y="10144"/>
                  </a:cubicBezTo>
                  <a:cubicBezTo>
                    <a:pt x="16639" y="3649"/>
                    <a:pt x="25447" y="0"/>
                    <a:pt x="34633" y="0"/>
                  </a:cubicBezTo>
                  <a:close/>
                </a:path>
              </a:pathLst>
            </a:custGeom>
            <a:solidFill>
              <a:srgbClr val="FFF3E2"/>
            </a:solidFill>
            <a:ln w="952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72" id="72"/>
            <p:cNvSpPr txBox="true"/>
            <p:nvPr/>
          </p:nvSpPr>
          <p:spPr>
            <a:xfrm>
              <a:off x="0" y="9525"/>
              <a:ext cx="836491" cy="566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  <a:p>
              <a:pPr algn="ctr">
                <a:lnSpc>
                  <a:spcPts val="1680"/>
                </a:lnSpc>
              </a:pPr>
            </a:p>
            <a:p>
              <a:pPr algn="ctr">
                <a:lnSpc>
                  <a:spcPts val="1680"/>
                </a:lnSpc>
              </a:pPr>
            </a:p>
            <a:p>
              <a:pPr algn="ctr">
                <a:lnSpc>
                  <a:spcPts val="1680"/>
                </a:lnSpc>
              </a:pPr>
              <a:r>
                <a:rPr lang="en-US" sz="1400">
                  <a:solidFill>
                    <a:srgbClr val="000000"/>
                  </a:solidFill>
                  <a:latin typeface="Pragmatica"/>
                  <a:ea typeface="Pragmatica"/>
                  <a:cs typeface="Pragmatica"/>
                  <a:sym typeface="Pragmatica"/>
                </a:rPr>
                <a:t>- Social media platforms (LinkedIn, Facebook). </a:t>
              </a:r>
            </a:p>
            <a:p>
              <a:pPr algn="ctr">
                <a:lnSpc>
                  <a:spcPts val="1680"/>
                </a:lnSpc>
              </a:pPr>
              <a:r>
                <a:rPr lang="en-US" sz="1400">
                  <a:solidFill>
                    <a:srgbClr val="000000"/>
                  </a:solidFill>
                  <a:latin typeface="Pragmatica"/>
                  <a:ea typeface="Pragmatica"/>
                  <a:cs typeface="Pragmatica"/>
                  <a:sym typeface="Pragmatica"/>
                </a:rPr>
                <a:t>- Digital ads targeting Texas and California. </a:t>
              </a:r>
            </a:p>
            <a:p>
              <a:pPr algn="ctr">
                <a:lnSpc>
                  <a:spcPts val="1680"/>
                </a:lnSpc>
              </a:pPr>
              <a:r>
                <a:rPr lang="en-US" sz="1400">
                  <a:solidFill>
                    <a:srgbClr val="000000"/>
                  </a:solidFill>
                  <a:latin typeface="Pragmatica"/>
                  <a:ea typeface="Pragmatica"/>
                  <a:cs typeface="Pragmatica"/>
                  <a:sym typeface="Pragmatica"/>
                </a:rPr>
                <a:t>- Partnerships with travel agencies and airlines. 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10956462" y="4109385"/>
            <a:ext cx="640997" cy="639933"/>
            <a:chOff x="0" y="0"/>
            <a:chExt cx="168822" cy="168542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168822" cy="168542"/>
            </a:xfrm>
            <a:custGeom>
              <a:avLst/>
              <a:gdLst/>
              <a:ahLst/>
              <a:cxnLst/>
              <a:rect r="r" b="b" t="t" l="l"/>
              <a:pathLst>
                <a:path h="168542" w="168822">
                  <a:moveTo>
                    <a:pt x="84271" y="0"/>
                  </a:moveTo>
                  <a:lnTo>
                    <a:pt x="84551" y="0"/>
                  </a:lnTo>
                  <a:cubicBezTo>
                    <a:pt x="106901" y="0"/>
                    <a:pt x="128336" y="8879"/>
                    <a:pt x="144140" y="24682"/>
                  </a:cubicBezTo>
                  <a:cubicBezTo>
                    <a:pt x="159944" y="40486"/>
                    <a:pt x="168822" y="61921"/>
                    <a:pt x="168822" y="84271"/>
                  </a:cubicBezTo>
                  <a:lnTo>
                    <a:pt x="168822" y="84271"/>
                  </a:lnTo>
                  <a:cubicBezTo>
                    <a:pt x="168822" y="130813"/>
                    <a:pt x="131093" y="168542"/>
                    <a:pt x="84551" y="168542"/>
                  </a:cubicBezTo>
                  <a:lnTo>
                    <a:pt x="84271" y="168542"/>
                  </a:lnTo>
                  <a:cubicBezTo>
                    <a:pt x="61921" y="168542"/>
                    <a:pt x="40486" y="159663"/>
                    <a:pt x="24682" y="143860"/>
                  </a:cubicBezTo>
                  <a:cubicBezTo>
                    <a:pt x="8879" y="128056"/>
                    <a:pt x="0" y="106621"/>
                    <a:pt x="0" y="84271"/>
                  </a:cubicBezTo>
                  <a:lnTo>
                    <a:pt x="0" y="84271"/>
                  </a:lnTo>
                  <a:cubicBezTo>
                    <a:pt x="0" y="61921"/>
                    <a:pt x="8879" y="40486"/>
                    <a:pt x="24682" y="24682"/>
                  </a:cubicBezTo>
                  <a:cubicBezTo>
                    <a:pt x="40486" y="8879"/>
                    <a:pt x="61921" y="0"/>
                    <a:pt x="84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75" id="75"/>
            <p:cNvSpPr txBox="true"/>
            <p:nvPr/>
          </p:nvSpPr>
          <p:spPr>
            <a:xfrm>
              <a:off x="0" y="9525"/>
              <a:ext cx="168822" cy="15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11688640" y="1591576"/>
            <a:ext cx="2193386" cy="639933"/>
            <a:chOff x="0" y="0"/>
            <a:chExt cx="577682" cy="168542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577682" cy="168542"/>
            </a:xfrm>
            <a:custGeom>
              <a:avLst/>
              <a:gdLst/>
              <a:ahLst/>
              <a:cxnLst/>
              <a:rect r="r" b="b" t="t" l="l"/>
              <a:pathLst>
                <a:path h="168542" w="577682">
                  <a:moveTo>
                    <a:pt x="42356" y="0"/>
                  </a:moveTo>
                  <a:lnTo>
                    <a:pt x="535326" y="0"/>
                  </a:lnTo>
                  <a:cubicBezTo>
                    <a:pt x="546559" y="0"/>
                    <a:pt x="557333" y="4462"/>
                    <a:pt x="565276" y="12406"/>
                  </a:cubicBezTo>
                  <a:cubicBezTo>
                    <a:pt x="573219" y="20349"/>
                    <a:pt x="577682" y="31122"/>
                    <a:pt x="577682" y="42356"/>
                  </a:cubicBezTo>
                  <a:lnTo>
                    <a:pt x="577682" y="126186"/>
                  </a:lnTo>
                  <a:cubicBezTo>
                    <a:pt x="577682" y="137419"/>
                    <a:pt x="573219" y="148193"/>
                    <a:pt x="565276" y="156136"/>
                  </a:cubicBezTo>
                  <a:cubicBezTo>
                    <a:pt x="557333" y="164079"/>
                    <a:pt x="546559" y="168542"/>
                    <a:pt x="535326" y="168542"/>
                  </a:cubicBezTo>
                  <a:lnTo>
                    <a:pt x="42356" y="168542"/>
                  </a:lnTo>
                  <a:cubicBezTo>
                    <a:pt x="31122" y="168542"/>
                    <a:pt x="20349" y="164079"/>
                    <a:pt x="12406" y="156136"/>
                  </a:cubicBezTo>
                  <a:cubicBezTo>
                    <a:pt x="4462" y="148193"/>
                    <a:pt x="0" y="137419"/>
                    <a:pt x="0" y="126186"/>
                  </a:cubicBezTo>
                  <a:lnTo>
                    <a:pt x="0" y="42356"/>
                  </a:lnTo>
                  <a:cubicBezTo>
                    <a:pt x="0" y="31122"/>
                    <a:pt x="4462" y="20349"/>
                    <a:pt x="12406" y="12406"/>
                  </a:cubicBezTo>
                  <a:cubicBezTo>
                    <a:pt x="20349" y="4462"/>
                    <a:pt x="31122" y="0"/>
                    <a:pt x="42356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78" id="78"/>
            <p:cNvSpPr txBox="true"/>
            <p:nvPr/>
          </p:nvSpPr>
          <p:spPr>
            <a:xfrm>
              <a:off x="0" y="9525"/>
              <a:ext cx="577682" cy="15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10948617" y="1588674"/>
            <a:ext cx="640997" cy="639933"/>
            <a:chOff x="0" y="0"/>
            <a:chExt cx="168822" cy="168542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168822" cy="168542"/>
            </a:xfrm>
            <a:custGeom>
              <a:avLst/>
              <a:gdLst/>
              <a:ahLst/>
              <a:cxnLst/>
              <a:rect r="r" b="b" t="t" l="l"/>
              <a:pathLst>
                <a:path h="168542" w="168822">
                  <a:moveTo>
                    <a:pt x="84271" y="0"/>
                  </a:moveTo>
                  <a:lnTo>
                    <a:pt x="84551" y="0"/>
                  </a:lnTo>
                  <a:cubicBezTo>
                    <a:pt x="106901" y="0"/>
                    <a:pt x="128336" y="8879"/>
                    <a:pt x="144140" y="24682"/>
                  </a:cubicBezTo>
                  <a:cubicBezTo>
                    <a:pt x="159944" y="40486"/>
                    <a:pt x="168822" y="61921"/>
                    <a:pt x="168822" y="84271"/>
                  </a:cubicBezTo>
                  <a:lnTo>
                    <a:pt x="168822" y="84271"/>
                  </a:lnTo>
                  <a:cubicBezTo>
                    <a:pt x="168822" y="130813"/>
                    <a:pt x="131093" y="168542"/>
                    <a:pt x="84551" y="168542"/>
                  </a:cubicBezTo>
                  <a:lnTo>
                    <a:pt x="84271" y="168542"/>
                  </a:lnTo>
                  <a:cubicBezTo>
                    <a:pt x="61921" y="168542"/>
                    <a:pt x="40486" y="159663"/>
                    <a:pt x="24682" y="143860"/>
                  </a:cubicBezTo>
                  <a:cubicBezTo>
                    <a:pt x="8879" y="128056"/>
                    <a:pt x="0" y="106621"/>
                    <a:pt x="0" y="84271"/>
                  </a:cubicBezTo>
                  <a:lnTo>
                    <a:pt x="0" y="84271"/>
                  </a:lnTo>
                  <a:cubicBezTo>
                    <a:pt x="0" y="61921"/>
                    <a:pt x="8879" y="40486"/>
                    <a:pt x="24682" y="24682"/>
                  </a:cubicBezTo>
                  <a:cubicBezTo>
                    <a:pt x="40486" y="8879"/>
                    <a:pt x="61921" y="0"/>
                    <a:pt x="84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81" id="81"/>
            <p:cNvSpPr txBox="true"/>
            <p:nvPr/>
          </p:nvSpPr>
          <p:spPr>
            <a:xfrm>
              <a:off x="0" y="9525"/>
              <a:ext cx="168822" cy="15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82" id="82"/>
          <p:cNvSpPr/>
          <p:nvPr/>
        </p:nvSpPr>
        <p:spPr>
          <a:xfrm flipH="false" flipV="false" rot="0">
            <a:off x="4521425" y="4229028"/>
            <a:ext cx="402250" cy="400646"/>
          </a:xfrm>
          <a:custGeom>
            <a:avLst/>
            <a:gdLst/>
            <a:ahLst/>
            <a:cxnLst/>
            <a:rect r="r" b="b" t="t" l="l"/>
            <a:pathLst>
              <a:path h="400646" w="402250">
                <a:moveTo>
                  <a:pt x="0" y="0"/>
                </a:moveTo>
                <a:lnTo>
                  <a:pt x="402251" y="0"/>
                </a:lnTo>
                <a:lnTo>
                  <a:pt x="402251" y="400646"/>
                </a:lnTo>
                <a:lnTo>
                  <a:pt x="0" y="4006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3" id="83"/>
          <p:cNvSpPr/>
          <p:nvPr/>
        </p:nvSpPr>
        <p:spPr>
          <a:xfrm flipH="false" flipV="false" rot="0">
            <a:off x="7800055" y="1910092"/>
            <a:ext cx="395478" cy="419100"/>
          </a:xfrm>
          <a:custGeom>
            <a:avLst/>
            <a:gdLst/>
            <a:ahLst/>
            <a:cxnLst/>
            <a:rect r="r" b="b" t="t" l="l"/>
            <a:pathLst>
              <a:path h="419100" w="395478">
                <a:moveTo>
                  <a:pt x="0" y="0"/>
                </a:moveTo>
                <a:lnTo>
                  <a:pt x="395478" y="0"/>
                </a:lnTo>
                <a:lnTo>
                  <a:pt x="39547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4" id="84"/>
          <p:cNvSpPr/>
          <p:nvPr/>
        </p:nvSpPr>
        <p:spPr>
          <a:xfrm flipH="false" flipV="false" rot="0">
            <a:off x="11070762" y="4229028"/>
            <a:ext cx="419100" cy="419100"/>
          </a:xfrm>
          <a:custGeom>
            <a:avLst/>
            <a:gdLst/>
            <a:ahLst/>
            <a:cxnLst/>
            <a:rect r="r" b="b" t="t" l="l"/>
            <a:pathLst>
              <a:path h="419100" w="419100">
                <a:moveTo>
                  <a:pt x="0" y="0"/>
                </a:moveTo>
                <a:lnTo>
                  <a:pt x="419100" y="0"/>
                </a:lnTo>
                <a:lnTo>
                  <a:pt x="419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5" id="85"/>
          <p:cNvSpPr/>
          <p:nvPr/>
        </p:nvSpPr>
        <p:spPr>
          <a:xfrm flipH="false" flipV="false" rot="0">
            <a:off x="11059566" y="1725380"/>
            <a:ext cx="419100" cy="366522"/>
          </a:xfrm>
          <a:custGeom>
            <a:avLst/>
            <a:gdLst/>
            <a:ahLst/>
            <a:cxnLst/>
            <a:rect r="r" b="b" t="t" l="l"/>
            <a:pathLst>
              <a:path h="366522" w="419100">
                <a:moveTo>
                  <a:pt x="0" y="0"/>
                </a:moveTo>
                <a:lnTo>
                  <a:pt x="419100" y="0"/>
                </a:lnTo>
                <a:lnTo>
                  <a:pt x="419100" y="366522"/>
                </a:lnTo>
                <a:lnTo>
                  <a:pt x="0" y="3665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6" id="86"/>
          <p:cNvSpPr/>
          <p:nvPr/>
        </p:nvSpPr>
        <p:spPr>
          <a:xfrm flipH="false" flipV="false" rot="0">
            <a:off x="14338732" y="1910092"/>
            <a:ext cx="419100" cy="419100"/>
          </a:xfrm>
          <a:custGeom>
            <a:avLst/>
            <a:gdLst/>
            <a:ahLst/>
            <a:cxnLst/>
            <a:rect r="r" b="b" t="t" l="l"/>
            <a:pathLst>
              <a:path h="419100" w="419100">
                <a:moveTo>
                  <a:pt x="0" y="0"/>
                </a:moveTo>
                <a:lnTo>
                  <a:pt x="419100" y="0"/>
                </a:lnTo>
                <a:lnTo>
                  <a:pt x="419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7" id="87"/>
          <p:cNvSpPr/>
          <p:nvPr/>
        </p:nvSpPr>
        <p:spPr>
          <a:xfrm flipH="false" flipV="false" rot="0">
            <a:off x="1237757" y="6529511"/>
            <a:ext cx="419100" cy="419100"/>
          </a:xfrm>
          <a:custGeom>
            <a:avLst/>
            <a:gdLst/>
            <a:ahLst/>
            <a:cxnLst/>
            <a:rect r="r" b="b" t="t" l="l"/>
            <a:pathLst>
              <a:path h="419100" w="419100">
                <a:moveTo>
                  <a:pt x="0" y="0"/>
                </a:moveTo>
                <a:lnTo>
                  <a:pt x="419100" y="0"/>
                </a:lnTo>
                <a:lnTo>
                  <a:pt x="419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8" id="88"/>
          <p:cNvSpPr/>
          <p:nvPr/>
        </p:nvSpPr>
        <p:spPr>
          <a:xfrm flipH="false" flipV="false" rot="0">
            <a:off x="11060395" y="6567975"/>
            <a:ext cx="425286" cy="342173"/>
          </a:xfrm>
          <a:custGeom>
            <a:avLst/>
            <a:gdLst/>
            <a:ahLst/>
            <a:cxnLst/>
            <a:rect r="r" b="b" t="t" l="l"/>
            <a:pathLst>
              <a:path h="342173" w="425286">
                <a:moveTo>
                  <a:pt x="0" y="0"/>
                </a:moveTo>
                <a:lnTo>
                  <a:pt x="425286" y="0"/>
                </a:lnTo>
                <a:lnTo>
                  <a:pt x="425286" y="342172"/>
                </a:lnTo>
                <a:lnTo>
                  <a:pt x="0" y="34217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9" id="89"/>
          <p:cNvSpPr txBox="true"/>
          <p:nvPr/>
        </p:nvSpPr>
        <p:spPr>
          <a:xfrm rot="0">
            <a:off x="5659453" y="647150"/>
            <a:ext cx="6969094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Business Model Canvas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870753" y="1995817"/>
            <a:ext cx="2185541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Key Partners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870753" y="6615236"/>
            <a:ext cx="2185541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Cost Structure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1696485" y="6615236"/>
            <a:ext cx="2185541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Revenue Stream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5142074" y="4305526"/>
            <a:ext cx="2193386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Key Resources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5142074" y="1995817"/>
            <a:ext cx="2193386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Key Activities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8417318" y="1995817"/>
            <a:ext cx="2193386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Value Propositions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14967806" y="1995817"/>
            <a:ext cx="2193386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Customer Segments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11726740" y="1767217"/>
            <a:ext cx="2193386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Customer Relationship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14418002" y="2851820"/>
            <a:ext cx="2552972" cy="250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1"/>
              </a:lnSpc>
              <a:spcBef>
                <a:spcPct val="0"/>
              </a:spcBef>
            </a:pPr>
            <a:r>
              <a:rPr lang="en-US" sz="1684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- American citizens seeking affordable medical services, particularly dental treatments. </a:t>
            </a:r>
          </a:p>
          <a:p>
            <a:pPr algn="ctr">
              <a:lnSpc>
                <a:spcPts val="2021"/>
              </a:lnSpc>
              <a:spcBef>
                <a:spcPct val="0"/>
              </a:spcBef>
            </a:pPr>
            <a:r>
              <a:rPr lang="en-US" sz="1684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- Residents of Texas and California. </a:t>
            </a:r>
          </a:p>
          <a:p>
            <a:pPr algn="ctr">
              <a:lnSpc>
                <a:spcPts val="2021"/>
              </a:lnSpc>
              <a:spcBef>
                <a:spcPct val="0"/>
              </a:spcBef>
            </a:pPr>
            <a:r>
              <a:rPr lang="en-US" sz="1684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- Foreign tourists interested in medical tourism. 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0781622" y="7430502"/>
            <a:ext cx="640486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- Booking fees for medical services. </a:t>
            </a:r>
          </a:p>
          <a:p>
            <a:pPr algn="ctr">
              <a:lnSpc>
                <a:spcPts val="215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- Commissions from airlines and travel agencies. </a:t>
            </a:r>
          </a:p>
          <a:p>
            <a:pPr algn="ctr">
              <a:lnSpc>
                <a:spcPts val="215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- Bundled medical packages, including treatment, accommodation, and travel. 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4303944" y="4786457"/>
            <a:ext cx="3031516" cy="137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"/>
              </a:lnSpc>
              <a:spcBef>
                <a:spcPct val="0"/>
              </a:spcBef>
            </a:pPr>
            <a:r>
              <a:rPr lang="en-US" sz="1549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- Partnerships with hospitals and clinics in Egypt. </a:t>
            </a:r>
          </a:p>
          <a:p>
            <a:pPr algn="ctr">
              <a:lnSpc>
                <a:spcPts val="1858"/>
              </a:lnSpc>
              <a:spcBef>
                <a:spcPct val="0"/>
              </a:spcBef>
            </a:pPr>
            <a:r>
              <a:rPr lang="en-US" sz="1549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- A user-friendly mobile application. </a:t>
            </a:r>
          </a:p>
          <a:p>
            <a:pPr algn="ctr">
              <a:lnSpc>
                <a:spcPts val="1858"/>
              </a:lnSpc>
              <a:spcBef>
                <a:spcPct val="0"/>
              </a:spcBef>
            </a:pPr>
            <a:r>
              <a:rPr lang="en-US" sz="1549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- Customer support and sales teams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4303944" y="2439608"/>
            <a:ext cx="3179994" cy="145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8"/>
              </a:lnSpc>
              <a:spcBef>
                <a:spcPct val="0"/>
              </a:spcBef>
            </a:pPr>
            <a:r>
              <a:rPr lang="en-US" sz="1631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- Developing and maintaining the application. </a:t>
            </a:r>
          </a:p>
          <a:p>
            <a:pPr algn="ctr">
              <a:lnSpc>
                <a:spcPts val="1958"/>
              </a:lnSpc>
              <a:spcBef>
                <a:spcPct val="0"/>
              </a:spcBef>
            </a:pPr>
            <a:r>
              <a:rPr lang="en-US" sz="1631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- Forming partnerships with clinics and hospitals. </a:t>
            </a:r>
          </a:p>
          <a:p>
            <a:pPr algn="ctr">
              <a:lnSpc>
                <a:spcPts val="1958"/>
              </a:lnSpc>
              <a:spcBef>
                <a:spcPct val="0"/>
              </a:spcBef>
            </a:pPr>
            <a:r>
              <a:rPr lang="en-US" sz="1631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- Marketing campaigns targeting the U.S. market. 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857782" y="7497177"/>
            <a:ext cx="640486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- Hospitals and dental clinics in Egypt partnerships. </a:t>
            </a:r>
          </a:p>
          <a:p>
            <a:pPr algn="ctr">
              <a:lnSpc>
                <a:spcPts val="215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- Airline companies and hotels partnerships.</a:t>
            </a:r>
          </a:p>
          <a:p>
            <a:pPr algn="ctr">
              <a:lnSpc>
                <a:spcPts val="215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Marketing and human resources </a:t>
            </a:r>
          </a:p>
          <a:p>
            <a:pPr algn="ctr">
              <a:lnSpc>
                <a:spcPts val="215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- . </a:t>
            </a:r>
          </a:p>
        </p:txBody>
      </p:sp>
      <p:grpSp>
        <p:nvGrpSpPr>
          <p:cNvPr name="Group 103" id="103"/>
          <p:cNvGrpSpPr/>
          <p:nvPr/>
        </p:nvGrpSpPr>
        <p:grpSpPr>
          <a:xfrm rot="0">
            <a:off x="11696485" y="4146525"/>
            <a:ext cx="2193386" cy="639933"/>
            <a:chOff x="0" y="0"/>
            <a:chExt cx="577682" cy="168542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577682" cy="168542"/>
            </a:xfrm>
            <a:custGeom>
              <a:avLst/>
              <a:gdLst/>
              <a:ahLst/>
              <a:cxnLst/>
              <a:rect r="r" b="b" t="t" l="l"/>
              <a:pathLst>
                <a:path h="168542" w="577682">
                  <a:moveTo>
                    <a:pt x="42356" y="0"/>
                  </a:moveTo>
                  <a:lnTo>
                    <a:pt x="535326" y="0"/>
                  </a:lnTo>
                  <a:cubicBezTo>
                    <a:pt x="546559" y="0"/>
                    <a:pt x="557333" y="4462"/>
                    <a:pt x="565276" y="12406"/>
                  </a:cubicBezTo>
                  <a:cubicBezTo>
                    <a:pt x="573219" y="20349"/>
                    <a:pt x="577682" y="31122"/>
                    <a:pt x="577682" y="42356"/>
                  </a:cubicBezTo>
                  <a:lnTo>
                    <a:pt x="577682" y="126186"/>
                  </a:lnTo>
                  <a:cubicBezTo>
                    <a:pt x="577682" y="137419"/>
                    <a:pt x="573219" y="148193"/>
                    <a:pt x="565276" y="156136"/>
                  </a:cubicBezTo>
                  <a:cubicBezTo>
                    <a:pt x="557333" y="164079"/>
                    <a:pt x="546559" y="168542"/>
                    <a:pt x="535326" y="168542"/>
                  </a:cubicBezTo>
                  <a:lnTo>
                    <a:pt x="42356" y="168542"/>
                  </a:lnTo>
                  <a:cubicBezTo>
                    <a:pt x="31122" y="168542"/>
                    <a:pt x="20349" y="164079"/>
                    <a:pt x="12406" y="156136"/>
                  </a:cubicBezTo>
                  <a:cubicBezTo>
                    <a:pt x="4462" y="148193"/>
                    <a:pt x="0" y="137419"/>
                    <a:pt x="0" y="126186"/>
                  </a:cubicBezTo>
                  <a:lnTo>
                    <a:pt x="0" y="42356"/>
                  </a:lnTo>
                  <a:cubicBezTo>
                    <a:pt x="0" y="31122"/>
                    <a:pt x="4462" y="20349"/>
                    <a:pt x="12406" y="12406"/>
                  </a:cubicBezTo>
                  <a:cubicBezTo>
                    <a:pt x="20349" y="4462"/>
                    <a:pt x="31122" y="0"/>
                    <a:pt x="42356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CB6CE6"/>
              </a:solidFill>
              <a:prstDash val="solid"/>
              <a:miter/>
            </a:ln>
          </p:spPr>
        </p:sp>
        <p:sp>
          <p:nvSpPr>
            <p:cNvPr name="TextBox 105" id="105"/>
            <p:cNvSpPr txBox="true"/>
            <p:nvPr/>
          </p:nvSpPr>
          <p:spPr>
            <a:xfrm>
              <a:off x="0" y="9525"/>
              <a:ext cx="577682" cy="15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sz="1799">
                  <a:solidFill>
                    <a:srgbClr val="000000"/>
                  </a:solidFill>
                  <a:latin typeface="Pragmatica"/>
                  <a:ea typeface="Pragmatica"/>
                  <a:cs typeface="Pragmatica"/>
                  <a:sym typeface="Pragmatica"/>
                </a:rPr>
                <a:t>Channels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B7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77202" y="6745731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41210" y="3136114"/>
            <a:ext cx="13574416" cy="3100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9"/>
              </a:lnSpc>
            </a:pPr>
            <a:r>
              <a:rPr lang="en-US" sz="11367" spc="113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BRANDING ELEMENTS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467517" y="6745731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624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2" r="0" b="-362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" t="0" r="-386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96" r="0" b="-9296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71681" y="2108662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-126">
                <a:solidFill>
                  <a:srgbClr val="3A8EB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Introduction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00110" y="2433418"/>
            <a:ext cx="771999" cy="771999"/>
          </a:xfrm>
          <a:custGeom>
            <a:avLst/>
            <a:gdLst/>
            <a:ahLst/>
            <a:cxnLst/>
            <a:rect r="r" b="b" t="t" l="l"/>
            <a:pathLst>
              <a:path h="771999" w="771999">
                <a:moveTo>
                  <a:pt x="0" y="0"/>
                </a:moveTo>
                <a:lnTo>
                  <a:pt x="771999" y="0"/>
                </a:lnTo>
                <a:lnTo>
                  <a:pt x="771999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3504" y="2377473"/>
            <a:ext cx="545211" cy="77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spc="-106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71681" y="3390731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-126">
                <a:solidFill>
                  <a:srgbClr val="3A8EB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Problem statement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00110" y="3713259"/>
            <a:ext cx="771999" cy="771999"/>
          </a:xfrm>
          <a:custGeom>
            <a:avLst/>
            <a:gdLst/>
            <a:ahLst/>
            <a:cxnLst/>
            <a:rect r="r" b="b" t="t" l="l"/>
            <a:pathLst>
              <a:path h="771999" w="771999">
                <a:moveTo>
                  <a:pt x="0" y="0"/>
                </a:moveTo>
                <a:lnTo>
                  <a:pt x="771999" y="0"/>
                </a:lnTo>
                <a:lnTo>
                  <a:pt x="771999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13504" y="3719206"/>
            <a:ext cx="545211" cy="77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spc="-106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71681" y="5954867"/>
            <a:ext cx="2566369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-126">
                <a:solidFill>
                  <a:srgbClr val="3A8EB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8ps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00110" y="6272940"/>
            <a:ext cx="771999" cy="771999"/>
          </a:xfrm>
          <a:custGeom>
            <a:avLst/>
            <a:gdLst/>
            <a:ahLst/>
            <a:cxnLst/>
            <a:rect r="r" b="b" t="t" l="l"/>
            <a:pathLst>
              <a:path h="771999" w="771999">
                <a:moveTo>
                  <a:pt x="0" y="0"/>
                </a:moveTo>
                <a:lnTo>
                  <a:pt x="771999" y="0"/>
                </a:lnTo>
                <a:lnTo>
                  <a:pt x="771999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13504" y="6214883"/>
            <a:ext cx="545211" cy="77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spc="-106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71681" y="4672799"/>
            <a:ext cx="4535289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-126">
                <a:solidFill>
                  <a:srgbClr val="3A8EB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Market Analysis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00110" y="4993099"/>
            <a:ext cx="771999" cy="771999"/>
          </a:xfrm>
          <a:custGeom>
            <a:avLst/>
            <a:gdLst/>
            <a:ahLst/>
            <a:cxnLst/>
            <a:rect r="r" b="b" t="t" l="l"/>
            <a:pathLst>
              <a:path h="771999" w="771999">
                <a:moveTo>
                  <a:pt x="0" y="0"/>
                </a:moveTo>
                <a:lnTo>
                  <a:pt x="771999" y="0"/>
                </a:lnTo>
                <a:lnTo>
                  <a:pt x="771999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13504" y="4991287"/>
            <a:ext cx="545211" cy="77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spc="-106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71681" y="7236936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-126">
                <a:solidFill>
                  <a:srgbClr val="3A8EB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Buyer persona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00110" y="7552780"/>
            <a:ext cx="771999" cy="771999"/>
          </a:xfrm>
          <a:custGeom>
            <a:avLst/>
            <a:gdLst/>
            <a:ahLst/>
            <a:cxnLst/>
            <a:rect r="r" b="b" t="t" l="l"/>
            <a:pathLst>
              <a:path h="771999" w="771999">
                <a:moveTo>
                  <a:pt x="0" y="0"/>
                </a:moveTo>
                <a:lnTo>
                  <a:pt x="771999" y="0"/>
                </a:lnTo>
                <a:lnTo>
                  <a:pt x="771999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13504" y="7549764"/>
            <a:ext cx="545211" cy="77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spc="-106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09802" y="913061"/>
            <a:ext cx="4257587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240">
                <a:solidFill>
                  <a:srgbClr val="3A8EBA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Agenda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71681" y="8609010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-126">
                <a:solidFill>
                  <a:srgbClr val="3A8EB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Business model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00110" y="8924854"/>
            <a:ext cx="771999" cy="771999"/>
          </a:xfrm>
          <a:custGeom>
            <a:avLst/>
            <a:gdLst/>
            <a:ahLst/>
            <a:cxnLst/>
            <a:rect r="r" b="b" t="t" l="l"/>
            <a:pathLst>
              <a:path h="771999" w="771999">
                <a:moveTo>
                  <a:pt x="0" y="0"/>
                </a:moveTo>
                <a:lnTo>
                  <a:pt x="771999" y="0"/>
                </a:lnTo>
                <a:lnTo>
                  <a:pt x="771999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13504" y="8809648"/>
            <a:ext cx="545211" cy="6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spc="-106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77387" y="1995268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-126">
                <a:solidFill>
                  <a:srgbClr val="3A8EB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Branding elements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9005815" y="2320024"/>
            <a:ext cx="771999" cy="771999"/>
          </a:xfrm>
          <a:custGeom>
            <a:avLst/>
            <a:gdLst/>
            <a:ahLst/>
            <a:cxnLst/>
            <a:rect r="r" b="b" t="t" l="l"/>
            <a:pathLst>
              <a:path h="771999" w="771999">
                <a:moveTo>
                  <a:pt x="0" y="0"/>
                </a:moveTo>
                <a:lnTo>
                  <a:pt x="771999" y="0"/>
                </a:lnTo>
                <a:lnTo>
                  <a:pt x="771999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119209" y="2264079"/>
            <a:ext cx="545211" cy="6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spc="-106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7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77387" y="3277337"/>
            <a:ext cx="4999865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-126">
                <a:solidFill>
                  <a:srgbClr val="3A8EB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SWOT analysis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9005815" y="3599865"/>
            <a:ext cx="771999" cy="771999"/>
          </a:xfrm>
          <a:custGeom>
            <a:avLst/>
            <a:gdLst/>
            <a:ahLst/>
            <a:cxnLst/>
            <a:rect r="r" b="b" t="t" l="l"/>
            <a:pathLst>
              <a:path h="771999" w="771999">
                <a:moveTo>
                  <a:pt x="0" y="0"/>
                </a:moveTo>
                <a:lnTo>
                  <a:pt x="771999" y="0"/>
                </a:lnTo>
                <a:lnTo>
                  <a:pt x="771999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119209" y="3605812"/>
            <a:ext cx="545211" cy="6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spc="-106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377387" y="7170976"/>
            <a:ext cx="2699106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-126">
                <a:solidFill>
                  <a:srgbClr val="3A8EB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Our team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9005815" y="6159546"/>
            <a:ext cx="771999" cy="771999"/>
          </a:xfrm>
          <a:custGeom>
            <a:avLst/>
            <a:gdLst/>
            <a:ahLst/>
            <a:cxnLst/>
            <a:rect r="r" b="b" t="t" l="l"/>
            <a:pathLst>
              <a:path h="771999" w="771999">
                <a:moveTo>
                  <a:pt x="0" y="0"/>
                </a:moveTo>
                <a:lnTo>
                  <a:pt x="771999" y="0"/>
                </a:lnTo>
                <a:lnTo>
                  <a:pt x="771999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9119209" y="6101489"/>
            <a:ext cx="545211" cy="6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spc="-106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10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77387" y="4559405"/>
            <a:ext cx="4712270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-126">
                <a:solidFill>
                  <a:srgbClr val="3A8EB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Marketing strategy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9005815" y="4879705"/>
            <a:ext cx="771999" cy="771999"/>
          </a:xfrm>
          <a:custGeom>
            <a:avLst/>
            <a:gdLst/>
            <a:ahLst/>
            <a:cxnLst/>
            <a:rect r="r" b="b" t="t" l="l"/>
            <a:pathLst>
              <a:path h="771999" w="771999">
                <a:moveTo>
                  <a:pt x="0" y="0"/>
                </a:moveTo>
                <a:lnTo>
                  <a:pt x="771999" y="0"/>
                </a:lnTo>
                <a:lnTo>
                  <a:pt x="771999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9119209" y="4877893"/>
            <a:ext cx="545211" cy="6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spc="-106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9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9005815" y="7428867"/>
            <a:ext cx="771999" cy="771999"/>
          </a:xfrm>
          <a:custGeom>
            <a:avLst/>
            <a:gdLst/>
            <a:ahLst/>
            <a:cxnLst/>
            <a:rect r="r" b="b" t="t" l="l"/>
            <a:pathLst>
              <a:path h="771999" w="771999">
                <a:moveTo>
                  <a:pt x="0" y="0"/>
                </a:moveTo>
                <a:lnTo>
                  <a:pt x="771999" y="0"/>
                </a:lnTo>
                <a:lnTo>
                  <a:pt x="771999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9119209" y="7370810"/>
            <a:ext cx="545211" cy="6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spc="-106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11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377387" y="5844505"/>
            <a:ext cx="2876087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-126">
                <a:solidFill>
                  <a:srgbClr val="3A8EB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Ad report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222" r="0" b="-16222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430837" y="598365"/>
          <a:ext cx="17426326" cy="9372600"/>
        </p:xfrm>
        <a:graphic>
          <a:graphicData uri="http://schemas.openxmlformats.org/drawingml/2006/table">
            <a:tbl>
              <a:tblPr/>
              <a:tblGrid>
                <a:gridCol w="7316385"/>
                <a:gridCol w="2820887"/>
                <a:gridCol w="7289055"/>
              </a:tblGrid>
              <a:tr h="64359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Strengths</a:t>
                      </a:r>
                      <a:endParaRPr lang="en-US" sz="1100"/>
                    </a:p>
                    <a:p>
                      <a:pPr algn="l">
                        <a:lnSpc>
                          <a:spcPts val="2940"/>
                        </a:lnSpc>
                      </a:pPr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Competitive Pricing.</a:t>
                      </a:r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High Quality of certain medical services (dentistry, cardiac, cosmetic).</a:t>
                      </a:r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Strategic Location and direct flights from the US.</a:t>
                      </a:r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Cultural and language familiarity for the Arab community.</a:t>
                      </a:r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Wide range of additional services (flights, hotels, tours).</a:t>
                      </a:r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Dedicated mobile application for easy booking and communication.</a:t>
                      </a:r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Weaknesses</a:t>
                      </a:r>
                      <a:endParaRPr lang="en-US" sz="1100"/>
                    </a:p>
                    <a:p>
                      <a:pPr algn="l">
                        <a:lnSpc>
                          <a:spcPts val="2940"/>
                        </a:lnSpc>
                      </a:pPr>
                    </a:p>
                    <a:p>
                      <a:pPr algn="l" marL="345443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Negative image of some medical services in Egypt.</a:t>
                      </a:r>
                    </a:p>
                    <a:p>
                      <a:pPr algn="l" marL="345443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Insufficient marketing reach in the US.</a:t>
                      </a:r>
                    </a:p>
                    <a:p>
                      <a:pPr algn="l" marL="345443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Fierce competition from other medical tourism destinations.</a:t>
                      </a:r>
                    </a:p>
                    <a:p>
                      <a:pPr algn="l">
                        <a:lnSpc>
                          <a:spcPts val="2240"/>
                        </a:lnSpc>
                      </a:pPr>
                    </a:p>
                    <a:p>
                      <a:pPr algn="l">
                        <a:lnSpc>
                          <a:spcPts val="22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6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spc="42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Opportunities</a:t>
                      </a:r>
                      <a:endParaRPr lang="en-US" sz="1100"/>
                    </a:p>
                    <a:p>
                      <a:pPr algn="l">
                        <a:lnSpc>
                          <a:spcPts val="2940"/>
                        </a:lnSpc>
                      </a:pPr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 spc="31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Growing demand for medical tourism globally.</a:t>
                      </a:r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 spc="31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Expansion of online medical services market.</a:t>
                      </a:r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 spc="31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Potential partnerships with insurance companies.</a:t>
                      </a:r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 spc="31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Collaboration opportunities with travel agencies.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Threats</a:t>
                      </a:r>
                      <a:endParaRPr lang="en-US" sz="1100"/>
                    </a:p>
                    <a:p>
                      <a:pPr algn="l">
                        <a:lnSpc>
                          <a:spcPts val="2940"/>
                        </a:lnSpc>
                      </a:pPr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 spc="31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Unstable political and economic conditions in the Middle East.</a:t>
                      </a:r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 spc="31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Currency exchange rate fluctuations.</a:t>
                      </a:r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 spc="31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Emergence of new competitive destinations.</a:t>
                      </a:r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 spc="31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Changing medical tourism laws and regulations.</a:t>
                      </a:r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 spc="31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Potential impact of pandemics and infectious diseases.</a:t>
                      </a:r>
                    </a:p>
                    <a:p>
                      <a:pPr algn="l">
                        <a:lnSpc>
                          <a:spcPts val="29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8181411" y="5227515"/>
            <a:ext cx="59846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800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33163" y="4870945"/>
            <a:ext cx="1310837" cy="1262198"/>
            <a:chOff x="0" y="0"/>
            <a:chExt cx="345241" cy="3324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5241" cy="332431"/>
            </a:xfrm>
            <a:custGeom>
              <a:avLst/>
              <a:gdLst/>
              <a:ahLst/>
              <a:cxnLst/>
              <a:rect r="r" b="b" t="t" l="l"/>
              <a:pathLst>
                <a:path h="332431" w="345241">
                  <a:moveTo>
                    <a:pt x="0" y="0"/>
                  </a:moveTo>
                  <a:lnTo>
                    <a:pt x="345241" y="0"/>
                  </a:lnTo>
                  <a:lnTo>
                    <a:pt x="345241" y="332431"/>
                  </a:lnTo>
                  <a:lnTo>
                    <a:pt x="0" y="332431"/>
                  </a:ln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345241" cy="418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b="true" sz="4200">
                  <a:solidFill>
                    <a:srgbClr val="FFFFFF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833163" y="6122566"/>
            <a:ext cx="1310837" cy="1262198"/>
            <a:chOff x="0" y="0"/>
            <a:chExt cx="345241" cy="3324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5241" cy="332431"/>
            </a:xfrm>
            <a:custGeom>
              <a:avLst/>
              <a:gdLst/>
              <a:ahLst/>
              <a:cxnLst/>
              <a:rect r="r" b="b" t="t" l="l"/>
              <a:pathLst>
                <a:path h="332431" w="345241">
                  <a:moveTo>
                    <a:pt x="0" y="0"/>
                  </a:moveTo>
                  <a:lnTo>
                    <a:pt x="345241" y="0"/>
                  </a:lnTo>
                  <a:lnTo>
                    <a:pt x="345241" y="332431"/>
                  </a:lnTo>
                  <a:lnTo>
                    <a:pt x="0" y="332431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345241" cy="418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b="true" sz="4200">
                  <a:solidFill>
                    <a:srgbClr val="FFFFFF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O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4870945"/>
            <a:ext cx="1310837" cy="1262198"/>
            <a:chOff x="0" y="0"/>
            <a:chExt cx="345241" cy="3324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5241" cy="332431"/>
            </a:xfrm>
            <a:custGeom>
              <a:avLst/>
              <a:gdLst/>
              <a:ahLst/>
              <a:cxnLst/>
              <a:rect r="r" b="b" t="t" l="l"/>
              <a:pathLst>
                <a:path h="332431" w="345241">
                  <a:moveTo>
                    <a:pt x="0" y="0"/>
                  </a:moveTo>
                  <a:lnTo>
                    <a:pt x="345241" y="0"/>
                  </a:lnTo>
                  <a:lnTo>
                    <a:pt x="345241" y="332431"/>
                  </a:lnTo>
                  <a:lnTo>
                    <a:pt x="0" y="332431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345241" cy="418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b="true" sz="4200">
                  <a:solidFill>
                    <a:srgbClr val="FFFFFF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W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44000" y="6122566"/>
            <a:ext cx="1310837" cy="1262198"/>
            <a:chOff x="0" y="0"/>
            <a:chExt cx="345241" cy="3324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5241" cy="332431"/>
            </a:xfrm>
            <a:custGeom>
              <a:avLst/>
              <a:gdLst/>
              <a:ahLst/>
              <a:cxnLst/>
              <a:rect r="r" b="b" t="t" l="l"/>
              <a:pathLst>
                <a:path h="332431" w="345241">
                  <a:moveTo>
                    <a:pt x="0" y="0"/>
                  </a:moveTo>
                  <a:lnTo>
                    <a:pt x="345241" y="0"/>
                  </a:lnTo>
                  <a:lnTo>
                    <a:pt x="345241" y="332431"/>
                  </a:lnTo>
                  <a:lnTo>
                    <a:pt x="0" y="332431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345241" cy="418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b="true" sz="4200">
                  <a:solidFill>
                    <a:srgbClr val="FFFFFF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T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173515" y="1675658"/>
            <a:ext cx="9940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44634" y="1035703"/>
            <a:ext cx="257702" cy="8229600"/>
            <a:chOff x="0" y="0"/>
            <a:chExt cx="343603" cy="1097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343662">
                  <a:moveTo>
                    <a:pt x="0" y="0"/>
                  </a:moveTo>
                  <a:lnTo>
                    <a:pt x="343662" y="0"/>
                  </a:lnTo>
                  <a:lnTo>
                    <a:pt x="343662" y="10972800"/>
                  </a:lnTo>
                  <a:lnTo>
                    <a:pt x="0" y="10972800"/>
                  </a:lnTo>
                  <a:close/>
                </a:path>
              </a:pathLst>
            </a:custGeom>
            <a:solidFill>
              <a:srgbClr val="3A8EB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21959" y="4434248"/>
            <a:ext cx="1463438" cy="2136406"/>
          </a:xfrm>
          <a:custGeom>
            <a:avLst/>
            <a:gdLst/>
            <a:ahLst/>
            <a:cxnLst/>
            <a:rect r="r" b="b" t="t" l="l"/>
            <a:pathLst>
              <a:path h="2136406" w="1463438">
                <a:moveTo>
                  <a:pt x="0" y="0"/>
                </a:moveTo>
                <a:lnTo>
                  <a:pt x="1463438" y="0"/>
                </a:lnTo>
                <a:lnTo>
                  <a:pt x="1463438" y="2136406"/>
                </a:lnTo>
                <a:lnTo>
                  <a:pt x="0" y="2136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83" t="0" r="-28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52260" y="4222108"/>
            <a:ext cx="1290704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>
                <a:solidFill>
                  <a:srgbClr val="10749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Marketing Strategy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002863" y="-233785"/>
            <a:ext cx="567624" cy="10768576"/>
            <a:chOff x="0" y="0"/>
            <a:chExt cx="756832" cy="143581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56793" cy="14358113"/>
            </a:xfrm>
            <a:custGeom>
              <a:avLst/>
              <a:gdLst/>
              <a:ahLst/>
              <a:cxnLst/>
              <a:rect r="r" b="b" t="t" l="l"/>
              <a:pathLst>
                <a:path h="14358113" w="756793">
                  <a:moveTo>
                    <a:pt x="0" y="0"/>
                  </a:moveTo>
                  <a:lnTo>
                    <a:pt x="756793" y="0"/>
                  </a:lnTo>
                  <a:lnTo>
                    <a:pt x="756793" y="14358113"/>
                  </a:lnTo>
                  <a:lnTo>
                    <a:pt x="0" y="14358113"/>
                  </a:lnTo>
                  <a:close/>
                </a:path>
              </a:pathLst>
            </a:custGeom>
            <a:solidFill>
              <a:srgbClr val="3A8EBA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321645" y="1038225"/>
            <a:ext cx="4822355" cy="279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5"/>
              </a:lnSpc>
            </a:pPr>
            <a:r>
              <a:rPr lang="en-US" b="true" sz="2032" spc="127">
                <a:solidFill>
                  <a:srgbClr val="10749F"/>
                </a:solidFill>
                <a:latin typeface="Arimo Bold"/>
                <a:ea typeface="Arimo Bold"/>
                <a:cs typeface="Arimo Bold"/>
                <a:sym typeface="Arimo Bold"/>
              </a:rPr>
              <a:t>ANKIRA CO.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8201932" y="4005826"/>
            <a:ext cx="2017447" cy="3494321"/>
          </a:xfrm>
          <a:prstGeom prst="line">
            <a:avLst/>
          </a:prstGeom>
          <a:ln cap="flat" w="47625">
            <a:solidFill>
              <a:srgbClr val="3C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3492906">
            <a:off x="7354494" y="5608356"/>
            <a:ext cx="3826548" cy="0"/>
          </a:xfrm>
          <a:prstGeom prst="line">
            <a:avLst/>
          </a:prstGeom>
          <a:ln cap="flat" w="47625">
            <a:solidFill>
              <a:srgbClr val="3C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823197" y="2298439"/>
            <a:ext cx="1930166" cy="193016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3C5679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603269" y="2298439"/>
            <a:ext cx="1930166" cy="193016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3C5679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7101718" y="5640776"/>
            <a:ext cx="4112743" cy="0"/>
          </a:xfrm>
          <a:prstGeom prst="line">
            <a:avLst/>
          </a:prstGeom>
          <a:ln cap="flat" w="47625">
            <a:solidFill>
              <a:srgbClr val="3C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5433082" y="4699506"/>
            <a:ext cx="1930166" cy="193016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3C5679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886903" y="4699506"/>
            <a:ext cx="1930166" cy="193016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3C5679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59102" y="7037836"/>
            <a:ext cx="1930166" cy="193016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3C5679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639174" y="7037836"/>
            <a:ext cx="1930166" cy="193016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3C5679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996143" y="4516731"/>
            <a:ext cx="2295715" cy="229571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3C5679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0096572" y="2803986"/>
            <a:ext cx="1011357" cy="919070"/>
          </a:xfrm>
          <a:custGeom>
            <a:avLst/>
            <a:gdLst/>
            <a:ahLst/>
            <a:cxnLst/>
            <a:rect r="r" b="b" t="t" l="l"/>
            <a:pathLst>
              <a:path h="919070" w="1011357">
                <a:moveTo>
                  <a:pt x="0" y="0"/>
                </a:moveTo>
                <a:lnTo>
                  <a:pt x="1011356" y="0"/>
                </a:lnTo>
                <a:lnTo>
                  <a:pt x="1011356" y="919071"/>
                </a:lnTo>
                <a:lnTo>
                  <a:pt x="0" y="919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092177" y="7461653"/>
            <a:ext cx="1392205" cy="1101582"/>
          </a:xfrm>
          <a:custGeom>
            <a:avLst/>
            <a:gdLst/>
            <a:ahLst/>
            <a:cxnLst/>
            <a:rect r="r" b="b" t="t" l="l"/>
            <a:pathLst>
              <a:path h="1101582" w="1392205">
                <a:moveTo>
                  <a:pt x="0" y="0"/>
                </a:moveTo>
                <a:lnTo>
                  <a:pt x="1392205" y="0"/>
                </a:lnTo>
                <a:lnTo>
                  <a:pt x="1392205" y="1101582"/>
                </a:lnTo>
                <a:lnTo>
                  <a:pt x="0" y="11015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484410" y="4996649"/>
            <a:ext cx="1319181" cy="1335879"/>
          </a:xfrm>
          <a:custGeom>
            <a:avLst/>
            <a:gdLst/>
            <a:ahLst/>
            <a:cxnLst/>
            <a:rect r="r" b="b" t="t" l="l"/>
            <a:pathLst>
              <a:path h="1335879" w="1319181">
                <a:moveTo>
                  <a:pt x="0" y="0"/>
                </a:moveTo>
                <a:lnTo>
                  <a:pt x="1319180" y="0"/>
                </a:lnTo>
                <a:lnTo>
                  <a:pt x="1319180" y="1335879"/>
                </a:lnTo>
                <a:lnTo>
                  <a:pt x="0" y="1335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257180" y="5060724"/>
            <a:ext cx="1189613" cy="1207729"/>
          </a:xfrm>
          <a:custGeom>
            <a:avLst/>
            <a:gdLst/>
            <a:ahLst/>
            <a:cxnLst/>
            <a:rect r="r" b="b" t="t" l="l"/>
            <a:pathLst>
              <a:path h="1207729" w="1189613">
                <a:moveTo>
                  <a:pt x="0" y="0"/>
                </a:moveTo>
                <a:lnTo>
                  <a:pt x="1189612" y="0"/>
                </a:lnTo>
                <a:lnTo>
                  <a:pt x="1189612" y="1207729"/>
                </a:lnTo>
                <a:lnTo>
                  <a:pt x="0" y="12077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041343" y="7336929"/>
            <a:ext cx="1133170" cy="1223395"/>
          </a:xfrm>
          <a:custGeom>
            <a:avLst/>
            <a:gdLst/>
            <a:ahLst/>
            <a:cxnLst/>
            <a:rect r="r" b="b" t="t" l="l"/>
            <a:pathLst>
              <a:path h="1223395" w="1133170">
                <a:moveTo>
                  <a:pt x="0" y="0"/>
                </a:moveTo>
                <a:lnTo>
                  <a:pt x="1133170" y="0"/>
                </a:lnTo>
                <a:lnTo>
                  <a:pt x="1133170" y="1223395"/>
                </a:lnTo>
                <a:lnTo>
                  <a:pt x="0" y="12233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5765876" y="4996649"/>
            <a:ext cx="1264579" cy="1234545"/>
          </a:xfrm>
          <a:custGeom>
            <a:avLst/>
            <a:gdLst/>
            <a:ahLst/>
            <a:cxnLst/>
            <a:rect r="r" b="b" t="t" l="l"/>
            <a:pathLst>
              <a:path h="1234545" w="1264579">
                <a:moveTo>
                  <a:pt x="0" y="0"/>
                </a:moveTo>
                <a:lnTo>
                  <a:pt x="1264578" y="0"/>
                </a:lnTo>
                <a:lnTo>
                  <a:pt x="1264578" y="1234545"/>
                </a:lnTo>
                <a:lnTo>
                  <a:pt x="0" y="12345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159751" y="2634993"/>
            <a:ext cx="1257056" cy="1257056"/>
          </a:xfrm>
          <a:custGeom>
            <a:avLst/>
            <a:gdLst/>
            <a:ahLst/>
            <a:cxnLst/>
            <a:rect r="r" b="b" t="t" l="l"/>
            <a:pathLst>
              <a:path h="1257056" w="1257056">
                <a:moveTo>
                  <a:pt x="0" y="0"/>
                </a:moveTo>
                <a:lnTo>
                  <a:pt x="1257056" y="0"/>
                </a:lnTo>
                <a:lnTo>
                  <a:pt x="1257056" y="1257056"/>
                </a:lnTo>
                <a:lnTo>
                  <a:pt x="0" y="12570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3264065" y="2694421"/>
            <a:ext cx="2368507" cy="814459"/>
            <a:chOff x="0" y="0"/>
            <a:chExt cx="3158009" cy="1085946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38100"/>
              <a:ext cx="3158009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spc="72" b="true">
                  <a:solidFill>
                    <a:srgbClr val="14274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SOCIAL MEDIA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689706"/>
              <a:ext cx="315800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542940" y="5060724"/>
            <a:ext cx="3890142" cy="1236345"/>
            <a:chOff x="0" y="0"/>
            <a:chExt cx="5186856" cy="1648460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-38100"/>
              <a:ext cx="5186856" cy="107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spc="72" b="true">
                  <a:solidFill>
                    <a:srgbClr val="14274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Influncer Marketing and YV ads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2012" y="1252220"/>
              <a:ext cx="4729510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3899647" y="7948627"/>
            <a:ext cx="2498519" cy="817245"/>
            <a:chOff x="0" y="0"/>
            <a:chExt cx="3331358" cy="1089660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0" y="-38100"/>
              <a:ext cx="33313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spc="72" b="true">
                  <a:solidFill>
                    <a:srgbClr val="14274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Email Marketing 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0" y="693420"/>
              <a:ext cx="2829843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446792" y="2634993"/>
            <a:ext cx="2147476" cy="818860"/>
            <a:chOff x="0" y="0"/>
            <a:chExt cx="2863301" cy="1091814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188123" y="-38100"/>
              <a:ext cx="267517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b="true" sz="2400" spc="72">
                  <a:solidFill>
                    <a:srgbClr val="14274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landing page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0" y="695574"/>
              <a:ext cx="2863301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3464769" y="5158022"/>
            <a:ext cx="1585823" cy="911799"/>
            <a:chOff x="0" y="0"/>
            <a:chExt cx="2114431" cy="1215732"/>
          </a:xfrm>
        </p:grpSpPr>
        <p:sp>
          <p:nvSpPr>
            <p:cNvPr name="TextBox 46" id="46"/>
            <p:cNvSpPr txBox="true"/>
            <p:nvPr/>
          </p:nvSpPr>
          <p:spPr>
            <a:xfrm rot="0">
              <a:off x="0" y="-38100"/>
              <a:ext cx="2114431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b="true" sz="2400" spc="72">
                  <a:solidFill>
                    <a:srgbClr val="14274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SEO / SEM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192009" y="819492"/>
              <a:ext cx="1922422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2264664" y="7745990"/>
            <a:ext cx="4269588" cy="817245"/>
            <a:chOff x="0" y="0"/>
            <a:chExt cx="5692784" cy="1089660"/>
          </a:xfrm>
        </p:grpSpPr>
        <p:sp>
          <p:nvSpPr>
            <p:cNvPr name="TextBox 49" id="49"/>
            <p:cNvSpPr txBox="true"/>
            <p:nvPr/>
          </p:nvSpPr>
          <p:spPr>
            <a:xfrm rot="0">
              <a:off x="0" y="-38100"/>
              <a:ext cx="5692784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b="true" sz="2400" spc="72">
                  <a:solidFill>
                    <a:srgbClr val="14274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Affiliate marketing program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0" y="693420"/>
              <a:ext cx="5692784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3264065" y="738244"/>
            <a:ext cx="1175987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26">
                <a:solidFill>
                  <a:srgbClr val="142740"/>
                </a:solidFill>
                <a:latin typeface="Cairo Bold"/>
                <a:ea typeface="Cairo Bold"/>
                <a:cs typeface="Cairo Bold"/>
                <a:sym typeface="Cairo Bold"/>
              </a:rPr>
              <a:t> OUR DIGITAL MARKETING CHANNEL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5176" y="6629664"/>
            <a:ext cx="2952389" cy="4310058"/>
          </a:xfrm>
          <a:custGeom>
            <a:avLst/>
            <a:gdLst/>
            <a:ahLst/>
            <a:cxnLst/>
            <a:rect r="r" b="b" t="t" l="l"/>
            <a:pathLst>
              <a:path h="4310058" w="2952389">
                <a:moveTo>
                  <a:pt x="0" y="0"/>
                </a:moveTo>
                <a:lnTo>
                  <a:pt x="2952389" y="0"/>
                </a:lnTo>
                <a:lnTo>
                  <a:pt x="2952389" y="4310058"/>
                </a:lnTo>
                <a:lnTo>
                  <a:pt x="0" y="431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3" t="0" r="-27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002863" y="-233785"/>
            <a:ext cx="567624" cy="10768576"/>
            <a:chOff x="0" y="0"/>
            <a:chExt cx="756832" cy="143581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56793" cy="14358113"/>
            </a:xfrm>
            <a:custGeom>
              <a:avLst/>
              <a:gdLst/>
              <a:ahLst/>
              <a:cxnLst/>
              <a:rect r="r" b="b" t="t" l="l"/>
              <a:pathLst>
                <a:path h="14358113" w="756793">
                  <a:moveTo>
                    <a:pt x="0" y="0"/>
                  </a:moveTo>
                  <a:lnTo>
                    <a:pt x="756793" y="0"/>
                  </a:lnTo>
                  <a:lnTo>
                    <a:pt x="756793" y="14358113"/>
                  </a:lnTo>
                  <a:lnTo>
                    <a:pt x="0" y="14358113"/>
                  </a:lnTo>
                  <a:close/>
                </a:path>
              </a:pathLst>
            </a:custGeom>
            <a:solidFill>
              <a:srgbClr val="3A8EB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81391" cy="2498105"/>
            <a:chOff x="0" y="0"/>
            <a:chExt cx="241855" cy="33308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1808" cy="3330829"/>
            </a:xfrm>
            <a:custGeom>
              <a:avLst/>
              <a:gdLst/>
              <a:ahLst/>
              <a:cxnLst/>
              <a:rect r="r" b="b" t="t" l="l"/>
              <a:pathLst>
                <a:path h="3330829" w="241808">
                  <a:moveTo>
                    <a:pt x="0" y="0"/>
                  </a:moveTo>
                  <a:lnTo>
                    <a:pt x="241808" y="0"/>
                  </a:lnTo>
                  <a:lnTo>
                    <a:pt x="241808" y="3330829"/>
                  </a:lnTo>
                  <a:lnTo>
                    <a:pt x="0" y="3330829"/>
                  </a:lnTo>
                  <a:close/>
                </a:path>
              </a:pathLst>
            </a:custGeom>
            <a:solidFill>
              <a:srgbClr val="3A8EBA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481982" y="4760446"/>
            <a:ext cx="2447864" cy="1618650"/>
          </a:xfrm>
          <a:custGeom>
            <a:avLst/>
            <a:gdLst/>
            <a:ahLst/>
            <a:cxnLst/>
            <a:rect r="r" b="b" t="t" l="l"/>
            <a:pathLst>
              <a:path h="1618650" w="2447864">
                <a:moveTo>
                  <a:pt x="0" y="0"/>
                </a:moveTo>
                <a:lnTo>
                  <a:pt x="2447864" y="0"/>
                </a:lnTo>
                <a:lnTo>
                  <a:pt x="2447864" y="1618650"/>
                </a:lnTo>
                <a:lnTo>
                  <a:pt x="0" y="1618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311" r="0" b="-31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55916" y="4548074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42266" y="4164250"/>
            <a:ext cx="2763753" cy="2566835"/>
          </a:xfrm>
          <a:custGeom>
            <a:avLst/>
            <a:gdLst/>
            <a:ahLst/>
            <a:cxnLst/>
            <a:rect r="r" b="b" t="t" l="l"/>
            <a:pathLst>
              <a:path h="2566835" w="2763753">
                <a:moveTo>
                  <a:pt x="0" y="0"/>
                </a:moveTo>
                <a:lnTo>
                  <a:pt x="2763753" y="0"/>
                </a:lnTo>
                <a:lnTo>
                  <a:pt x="2763753" y="2566835"/>
                </a:lnTo>
                <a:lnTo>
                  <a:pt x="0" y="2566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909" t="0" r="-909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03944" y="1100137"/>
            <a:ext cx="5292943" cy="93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b="true" sz="6400" spc="224">
                <a:solidFill>
                  <a:srgbClr val="3A8EBA"/>
                </a:solidFill>
                <a:latin typeface="Arimo Bold"/>
                <a:ea typeface="Arimo Bold"/>
                <a:cs typeface="Arimo Bold"/>
                <a:sym typeface="Arimo Bold"/>
              </a:rPr>
              <a:t>ANKIRA CO.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3944" y="2193087"/>
            <a:ext cx="6323983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b="true" sz="4200" spc="151">
                <a:solidFill>
                  <a:srgbClr val="3A8EBA"/>
                </a:solidFill>
                <a:latin typeface="Arimo Bold"/>
                <a:ea typeface="Arimo Bold"/>
                <a:cs typeface="Arimo Bold"/>
                <a:sym typeface="Arimo Bold"/>
              </a:rPr>
              <a:t>social media channels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88059" y="8913495"/>
            <a:ext cx="6661716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A8E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Ankira co.. | Social Media Strategy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81982" y="7141722"/>
            <a:ext cx="2600481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96">
                <a:solidFill>
                  <a:srgbClr val="3A8E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86969" y="7141722"/>
            <a:ext cx="255623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96">
                <a:solidFill>
                  <a:srgbClr val="3A8E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Linkedin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87014" y="7141722"/>
            <a:ext cx="253411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96">
                <a:solidFill>
                  <a:srgbClr val="3A8E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Tiktok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05051" y="1870320"/>
            <a:ext cx="4766211" cy="6823694"/>
            <a:chOff x="0" y="0"/>
            <a:chExt cx="6350000" cy="9091175"/>
          </a:xfrm>
        </p:grpSpPr>
        <p:sp>
          <p:nvSpPr>
            <p:cNvPr name="Freeform 3" id="3">
              <a:hlinkClick r:id="rId2" tooltip="https://www.tiktok.com/@ankira_00?is_from_webapp=1&amp;sender_device=pc"/>
            </p:cNvPr>
            <p:cNvSpPr/>
            <p:nvPr/>
          </p:nvSpPr>
          <p:spPr>
            <a:xfrm flipH="false" flipV="false" rot="0">
              <a:off x="0" y="0"/>
              <a:ext cx="6350000" cy="9091175"/>
            </a:xfrm>
            <a:custGeom>
              <a:avLst/>
              <a:gdLst/>
              <a:ahLst/>
              <a:cxnLst/>
              <a:rect r="r" b="b" t="t" l="l"/>
              <a:pathLst>
                <a:path h="9091175" w="6350000">
                  <a:moveTo>
                    <a:pt x="0" y="8630555"/>
                  </a:moveTo>
                  <a:lnTo>
                    <a:pt x="0" y="460620"/>
                  </a:lnTo>
                  <a:cubicBezTo>
                    <a:pt x="0" y="206067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07279"/>
                    <a:pt x="6350000" y="460620"/>
                  </a:cubicBezTo>
                  <a:lnTo>
                    <a:pt x="6350000" y="8630555"/>
                  </a:lnTo>
                  <a:cubicBezTo>
                    <a:pt x="6350000" y="8885108"/>
                    <a:pt x="6134100" y="9091175"/>
                    <a:pt x="5867400" y="9091175"/>
                  </a:cubicBezTo>
                  <a:lnTo>
                    <a:pt x="482600" y="9091175"/>
                  </a:lnTo>
                  <a:cubicBezTo>
                    <a:pt x="217170" y="9091175"/>
                    <a:pt x="0" y="8885108"/>
                    <a:pt x="0" y="8630555"/>
                  </a:cubicBezTo>
                  <a:close/>
                </a:path>
              </a:pathLst>
            </a:custGeom>
            <a:blipFill>
              <a:blip r:embed="rId3"/>
              <a:stretch>
                <a:fillRect l="-75329" t="0" r="-12449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797796" y="1990820"/>
            <a:ext cx="6461504" cy="6703194"/>
            <a:chOff x="0" y="0"/>
            <a:chExt cx="5862323" cy="6081601"/>
          </a:xfrm>
        </p:grpSpPr>
        <p:sp>
          <p:nvSpPr>
            <p:cNvPr name="Freeform 5" id="5">
              <a:hlinkClick r:id="rId4" tooltip="https://www.instagram.com/ankira__00/profilecard/?igsh=NnpzaWw3bWlkZzdr"/>
            </p:cNvPr>
            <p:cNvSpPr/>
            <p:nvPr/>
          </p:nvSpPr>
          <p:spPr>
            <a:xfrm flipH="false" flipV="false" rot="0">
              <a:off x="0" y="0"/>
              <a:ext cx="5863594" cy="6081601"/>
            </a:xfrm>
            <a:custGeom>
              <a:avLst/>
              <a:gdLst/>
              <a:ahLst/>
              <a:cxnLst/>
              <a:rect r="r" b="b" t="t" l="l"/>
              <a:pathLst>
                <a:path h="6081601" w="5863594">
                  <a:moveTo>
                    <a:pt x="5525826" y="0"/>
                  </a:moveTo>
                  <a:lnTo>
                    <a:pt x="336497" y="0"/>
                  </a:lnTo>
                  <a:cubicBezTo>
                    <a:pt x="150075" y="0"/>
                    <a:pt x="0" y="155689"/>
                    <a:pt x="0" y="349084"/>
                  </a:cubicBezTo>
                  <a:lnTo>
                    <a:pt x="0" y="5733734"/>
                  </a:lnTo>
                  <a:cubicBezTo>
                    <a:pt x="0" y="5925912"/>
                    <a:pt x="150075" y="6081601"/>
                    <a:pt x="336497" y="6081601"/>
                  </a:cubicBezTo>
                  <a:lnTo>
                    <a:pt x="5526999" y="6081601"/>
                  </a:lnTo>
                  <a:cubicBezTo>
                    <a:pt x="5712248" y="6081601"/>
                    <a:pt x="5863594" y="5925912"/>
                    <a:pt x="5863594" y="5732517"/>
                  </a:cubicBezTo>
                  <a:lnTo>
                    <a:pt x="5863594" y="349084"/>
                  </a:lnTo>
                  <a:cubicBezTo>
                    <a:pt x="5862324" y="155689"/>
                    <a:pt x="5712248" y="0"/>
                    <a:pt x="5525826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8138" r="0" b="-1813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29387" y="1870320"/>
            <a:ext cx="4549129" cy="6823694"/>
            <a:chOff x="0" y="0"/>
            <a:chExt cx="6350000" cy="9525000"/>
          </a:xfrm>
        </p:grpSpPr>
        <p:sp>
          <p:nvSpPr>
            <p:cNvPr name="Freeform 7" id="7">
              <a:hlinkClick r:id="rId6" tooltip="https://x.com/AnkiraCompany"/>
            </p:cNvPr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7"/>
              <a:stretch>
                <a:fillRect l="-41883" t="0" r="-4188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688875" y="624840"/>
            <a:ext cx="1175987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26">
                <a:solidFill>
                  <a:srgbClr val="142740"/>
                </a:solidFill>
                <a:latin typeface="Cairo Bold"/>
                <a:ea typeface="Cairo Bold"/>
                <a:cs typeface="Cairo Bold"/>
                <a:sym typeface="Cairo Bold"/>
              </a:rPr>
              <a:t> OUR SOCIAL MEDIA CHANNELS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1764" y="8854440"/>
            <a:ext cx="1904374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26">
                <a:solidFill>
                  <a:srgbClr val="142740"/>
                </a:solidFill>
                <a:latin typeface="Cairo Bold"/>
                <a:ea typeface="Cairo Bold"/>
                <a:cs typeface="Cairo Bold"/>
                <a:sym typeface="Cairo Bold"/>
              </a:rPr>
              <a:t>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35969" y="8854440"/>
            <a:ext cx="1904374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26">
                <a:solidFill>
                  <a:srgbClr val="142740"/>
                </a:solidFill>
                <a:latin typeface="Cairo Bold"/>
                <a:ea typeface="Cairo Bold"/>
                <a:cs typeface="Cairo Bold"/>
                <a:sym typeface="Cairo Bold"/>
              </a:rPr>
              <a:t>TIKTOK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99520" y="8854440"/>
            <a:ext cx="3058056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26">
                <a:solidFill>
                  <a:srgbClr val="142740"/>
                </a:solidFill>
                <a:latin typeface="Cairo Bold"/>
                <a:ea typeface="Cairo Bold"/>
                <a:cs typeface="Cairo Bold"/>
                <a:sym typeface="Cairo Bold"/>
              </a:rPr>
              <a:t>INSTAGRAM</a:t>
            </a: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50335" y="1798141"/>
            <a:ext cx="6532834" cy="7011185"/>
            <a:chOff x="0" y="0"/>
            <a:chExt cx="8875139" cy="9525000"/>
          </a:xfrm>
        </p:grpSpPr>
        <p:sp>
          <p:nvSpPr>
            <p:cNvPr name="Freeform 3" id="3">
              <a:hlinkClick r:id="rId2" tooltip="http://linkedin.com/company/ankira2025"/>
            </p:cNvPr>
            <p:cNvSpPr/>
            <p:nvPr/>
          </p:nvSpPr>
          <p:spPr>
            <a:xfrm flipH="false" flipV="false" rot="0">
              <a:off x="0" y="0"/>
              <a:ext cx="8875139" cy="9525000"/>
            </a:xfrm>
            <a:custGeom>
              <a:avLst/>
              <a:gdLst/>
              <a:ahLst/>
              <a:cxnLst/>
              <a:rect r="r" b="b" t="t" l="l"/>
              <a:pathLst>
                <a:path h="9525000" w="8875139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301755" y="0"/>
                    <a:pt x="674511" y="0"/>
                  </a:cubicBezTo>
                  <a:lnTo>
                    <a:pt x="8200628" y="0"/>
                  </a:lnTo>
                  <a:cubicBezTo>
                    <a:pt x="8573384" y="0"/>
                    <a:pt x="8875139" y="217170"/>
                    <a:pt x="8875139" y="482600"/>
                  </a:cubicBezTo>
                  <a:lnTo>
                    <a:pt x="8875139" y="9042400"/>
                  </a:lnTo>
                  <a:cubicBezTo>
                    <a:pt x="8875139" y="9309100"/>
                    <a:pt x="8573384" y="9525000"/>
                    <a:pt x="8200628" y="9525000"/>
                  </a:cubicBezTo>
                  <a:lnTo>
                    <a:pt x="674511" y="9525000"/>
                  </a:lnTo>
                  <a:cubicBezTo>
                    <a:pt x="303530" y="9525000"/>
                    <a:pt x="0" y="9309100"/>
                    <a:pt x="0" y="9042400"/>
                  </a:cubicBezTo>
                  <a:lnTo>
                    <a:pt x="0" y="0"/>
                  </a:lnTo>
                  <a:cubicBezTo>
                    <a:pt x="0" y="0"/>
                    <a:pt x="0" y="90424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-38035" b="0"/>
              </a:stretch>
            </a:blipFill>
          </p:spPr>
        </p:sp>
      </p:grpSp>
      <p:sp>
        <p:nvSpPr>
          <p:cNvPr name="Freeform 4" id="4">
            <a:hlinkClick r:id="rId5" tooltip="https://www.facebook.com/profile.php?id=61566756836728"/>
          </p:cNvPr>
          <p:cNvSpPr/>
          <p:nvPr/>
        </p:nvSpPr>
        <p:spPr>
          <a:xfrm flipH="false" flipV="false" rot="0">
            <a:off x="9961708" y="2444532"/>
            <a:ext cx="7906810" cy="3953405"/>
          </a:xfrm>
          <a:custGeom>
            <a:avLst/>
            <a:gdLst/>
            <a:ahLst/>
            <a:cxnLst/>
            <a:rect r="r" b="b" t="t" l="l"/>
            <a:pathLst>
              <a:path h="3953405" w="7906810">
                <a:moveTo>
                  <a:pt x="0" y="0"/>
                </a:moveTo>
                <a:lnTo>
                  <a:pt x="7906810" y="0"/>
                </a:lnTo>
                <a:lnTo>
                  <a:pt x="7906810" y="3953404"/>
                </a:lnTo>
                <a:lnTo>
                  <a:pt x="0" y="3953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64065" y="738244"/>
            <a:ext cx="1175987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26">
                <a:solidFill>
                  <a:srgbClr val="142740"/>
                </a:solidFill>
                <a:latin typeface="Cairo Bold"/>
                <a:ea typeface="Cairo Bold"/>
                <a:cs typeface="Cairo Bold"/>
                <a:sym typeface="Cairo Bold"/>
              </a:rPr>
              <a:t> OUR SOCIAL MEDIA CHANNELS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88365" y="8854440"/>
            <a:ext cx="2513262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26">
                <a:solidFill>
                  <a:srgbClr val="142740"/>
                </a:solidFill>
                <a:latin typeface="Cairo Bold"/>
                <a:ea typeface="Cairo Bold"/>
                <a:cs typeface="Cairo Bold"/>
                <a:sym typeface="Cairo Bold"/>
              </a:rPr>
              <a:t>LINKEDIN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22252" y="8854440"/>
            <a:ext cx="2801683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26">
                <a:solidFill>
                  <a:srgbClr val="142740"/>
                </a:solidFill>
                <a:latin typeface="Cairo Bold"/>
                <a:ea typeface="Cairo Bold"/>
                <a:cs typeface="Cairo Bold"/>
                <a:sym typeface="Cairo Bold"/>
              </a:rPr>
              <a:t>FACEBOOK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59833">
            <a:off x="15277502" y="8889260"/>
            <a:ext cx="4053440" cy="2067254"/>
          </a:xfrm>
          <a:custGeom>
            <a:avLst/>
            <a:gdLst/>
            <a:ahLst/>
            <a:cxnLst/>
            <a:rect r="r" b="b" t="t" l="l"/>
            <a:pathLst>
              <a:path h="2067254" w="4053440">
                <a:moveTo>
                  <a:pt x="0" y="0"/>
                </a:moveTo>
                <a:lnTo>
                  <a:pt x="4053439" y="0"/>
                </a:lnTo>
                <a:lnTo>
                  <a:pt x="4053439" y="2067255"/>
                </a:lnTo>
                <a:lnTo>
                  <a:pt x="0" y="2067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143206">
            <a:off x="14095662" y="-2479950"/>
            <a:ext cx="3975947" cy="7951895"/>
          </a:xfrm>
          <a:custGeom>
            <a:avLst/>
            <a:gdLst/>
            <a:ahLst/>
            <a:cxnLst/>
            <a:rect r="r" b="b" t="t" l="l"/>
            <a:pathLst>
              <a:path h="7951895" w="3975947">
                <a:moveTo>
                  <a:pt x="0" y="0"/>
                </a:moveTo>
                <a:lnTo>
                  <a:pt x="3975947" y="0"/>
                </a:lnTo>
                <a:lnTo>
                  <a:pt x="3975947" y="7951895"/>
                </a:lnTo>
                <a:lnTo>
                  <a:pt x="0" y="7951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992467" y="3998622"/>
            <a:ext cx="4463093" cy="446309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996620" y="1223743"/>
            <a:ext cx="7343882" cy="1876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8"/>
              </a:lnSpc>
            </a:pPr>
            <a:r>
              <a:rPr lang="en-US" b="true" sz="6068" spc="169">
                <a:solidFill>
                  <a:srgbClr val="518CB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Key Performance Indicators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70858" y="3998622"/>
            <a:ext cx="4463093" cy="4463093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9360391">
            <a:off x="-4597476" y="-1009118"/>
            <a:ext cx="7224077" cy="14448154"/>
          </a:xfrm>
          <a:custGeom>
            <a:avLst/>
            <a:gdLst/>
            <a:ahLst/>
            <a:cxnLst/>
            <a:rect r="r" b="b" t="t" l="l"/>
            <a:pathLst>
              <a:path h="14448154" w="7224077">
                <a:moveTo>
                  <a:pt x="0" y="0"/>
                </a:moveTo>
                <a:lnTo>
                  <a:pt x="7224077" y="0"/>
                </a:lnTo>
                <a:lnTo>
                  <a:pt x="7224077" y="14448153"/>
                </a:lnTo>
                <a:lnTo>
                  <a:pt x="0" y="1444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812006">
            <a:off x="10028334" y="701685"/>
            <a:ext cx="1508648" cy="1508648"/>
          </a:xfrm>
          <a:custGeom>
            <a:avLst/>
            <a:gdLst/>
            <a:ahLst/>
            <a:cxnLst/>
            <a:rect r="r" b="b" t="t" l="l"/>
            <a:pathLst>
              <a:path h="1508648" w="1508648">
                <a:moveTo>
                  <a:pt x="0" y="0"/>
                </a:moveTo>
                <a:lnTo>
                  <a:pt x="1508648" y="0"/>
                </a:lnTo>
                <a:lnTo>
                  <a:pt x="1508648" y="1508648"/>
                </a:lnTo>
                <a:lnTo>
                  <a:pt x="0" y="15086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718164" y="3998622"/>
            <a:ext cx="4463093" cy="446309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160343" y="8210990"/>
            <a:ext cx="2884123" cy="904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25"/>
              </a:lnSpc>
            </a:pPr>
            <a:r>
              <a:rPr lang="en-US" sz="2891" spc="80">
                <a:solidFill>
                  <a:srgbClr val="34729B"/>
                </a:solidFill>
                <a:latin typeface="Codec Pro"/>
                <a:ea typeface="Codec Pro"/>
                <a:cs typeface="Codec Pro"/>
                <a:sym typeface="Codec Pro"/>
              </a:rPr>
              <a:t>Engagement Metrics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45053" y="9273878"/>
            <a:ext cx="2337605" cy="54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91"/>
              </a:lnSpc>
            </a:pPr>
            <a:r>
              <a:rPr lang="en-US" sz="1818" spc="50">
                <a:solidFill>
                  <a:srgbClr val="34729B"/>
                </a:solidFill>
                <a:latin typeface="Codec Pro"/>
                <a:ea typeface="Codec Pro"/>
                <a:cs typeface="Codec Pro"/>
                <a:sym typeface="Codec Pro"/>
              </a:rPr>
              <a:t>Social Media Engagement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81952" y="8210990"/>
            <a:ext cx="2884123" cy="485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25"/>
              </a:lnSpc>
            </a:pPr>
            <a:r>
              <a:rPr lang="en-US" sz="2891" spc="80">
                <a:solidFill>
                  <a:srgbClr val="34729B"/>
                </a:solidFill>
                <a:latin typeface="Codec Pro"/>
                <a:ea typeface="Codec Pro"/>
                <a:cs typeface="Codec Pro"/>
                <a:sym typeface="Codec Pro"/>
              </a:rPr>
              <a:t>Conversion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55211" y="9273878"/>
            <a:ext cx="2337605" cy="54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91"/>
              </a:lnSpc>
            </a:pPr>
            <a:r>
              <a:rPr lang="en-US" sz="1818" spc="50">
                <a:solidFill>
                  <a:srgbClr val="34729B"/>
                </a:solidFill>
                <a:latin typeface="Codec Pro"/>
                <a:ea typeface="Codec Pro"/>
                <a:cs typeface="Codec Pro"/>
                <a:sym typeface="Codec Pro"/>
              </a:rPr>
              <a:t>How many clients did we get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07649" y="8210990"/>
            <a:ext cx="2884123" cy="904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25"/>
              </a:lnSpc>
            </a:pPr>
            <a:r>
              <a:rPr lang="en-US" sz="2891" spc="80">
                <a:solidFill>
                  <a:srgbClr val="34729B"/>
                </a:solidFill>
                <a:latin typeface="Codec Pro"/>
                <a:ea typeface="Codec Pro"/>
                <a:cs typeface="Codec Pro"/>
                <a:sym typeface="Codec Pro"/>
              </a:rPr>
              <a:t>Reach and Awareness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92359" y="9273878"/>
            <a:ext cx="2337605" cy="54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91"/>
              </a:lnSpc>
            </a:pPr>
            <a:r>
              <a:rPr lang="en-US" sz="1818" spc="50">
                <a:solidFill>
                  <a:srgbClr val="34729B"/>
                </a:solidFill>
                <a:latin typeface="Codec Pro"/>
                <a:ea typeface="Codec Pro"/>
                <a:cs typeface="Codec Pro"/>
                <a:sym typeface="Codec Pro"/>
              </a:rPr>
              <a:t>Audience Growth Rate</a:t>
            </a:r>
          </a:p>
        </p:txBody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671" y="506496"/>
            <a:ext cx="18409342" cy="9274009"/>
          </a:xfrm>
          <a:custGeom>
            <a:avLst/>
            <a:gdLst/>
            <a:ahLst/>
            <a:cxnLst/>
            <a:rect r="r" b="b" t="t" l="l"/>
            <a:pathLst>
              <a:path h="9274009" w="18409342">
                <a:moveTo>
                  <a:pt x="0" y="0"/>
                </a:moveTo>
                <a:lnTo>
                  <a:pt x="18409342" y="0"/>
                </a:lnTo>
                <a:lnTo>
                  <a:pt x="18409342" y="9274008"/>
                </a:lnTo>
                <a:lnTo>
                  <a:pt x="0" y="9274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62" r="0" b="-6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1836" y="2314904"/>
            <a:ext cx="338103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7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5327" y="7088159"/>
            <a:ext cx="541819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4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Friday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1646" y="4905386"/>
            <a:ext cx="609822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3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Tusday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5794" y="3449280"/>
            <a:ext cx="642212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44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Sunday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6689" y="4178720"/>
            <a:ext cx="702701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77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Monday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8646" y="7814825"/>
            <a:ext cx="793422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5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Saturday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0189" y="6361492"/>
            <a:ext cx="795467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3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Thursday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8643" y="5632053"/>
            <a:ext cx="1003647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44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Wednesday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20209" y="4755615"/>
            <a:ext cx="869087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8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Facebook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32239" y="3313377"/>
            <a:ext cx="869087" cy="45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3"/>
              </a:lnSpc>
            </a:pPr>
            <a:r>
              <a:rPr lang="en-US" b="true" sz="1273" spc="8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Facebook</a:t>
            </a:r>
          </a:p>
          <a:p>
            <a:pPr algn="ctr">
              <a:lnSpc>
                <a:spcPts val="1783"/>
              </a:lnSpc>
            </a:pPr>
            <a:r>
              <a:rPr lang="en-US" b="true" sz="1273" spc="2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12:00 PM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34037" y="7795410"/>
            <a:ext cx="785205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8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Linkedin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05252" y="7065970"/>
            <a:ext cx="869087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8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Facebook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62003" y="5571035"/>
            <a:ext cx="1051924" cy="441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24"/>
              </a:lnSpc>
            </a:pPr>
            <a:r>
              <a:rPr lang="en-US" b="true" sz="1273" spc="8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X + Tiktok 8pm+9pm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30177" y="6022342"/>
            <a:ext cx="848570" cy="608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2"/>
              </a:lnSpc>
            </a:pPr>
            <a:r>
              <a:rPr lang="en-US" b="true" sz="1273" spc="8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Insta</a:t>
            </a:r>
          </a:p>
          <a:p>
            <a:pPr algn="l">
              <a:lnSpc>
                <a:spcPts val="636"/>
              </a:lnSpc>
            </a:pPr>
            <a:r>
              <a:rPr lang="en-US" b="true" sz="1273" spc="8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Linkedin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17446" y="2314904"/>
            <a:ext cx="1345477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28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Platform/Time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45207" y="2320451"/>
            <a:ext cx="692214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4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79706" y="7049329"/>
            <a:ext cx="375069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2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93036" y="7831466"/>
            <a:ext cx="363350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sz="1273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Post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10911" y="2320451"/>
            <a:ext cx="515375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2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48916" y="6330983"/>
            <a:ext cx="1012731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2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Poll+Article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154579" y="5568261"/>
            <a:ext cx="1090485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2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Tweet/video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48916" y="3391036"/>
            <a:ext cx="1606059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sz="1273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Eye catching photo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64883" y="2323225"/>
            <a:ext cx="683763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5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Caption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90274" y="1663123"/>
            <a:ext cx="532337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1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Week: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34687" y="1660350"/>
            <a:ext cx="613809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3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Month: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48194" y="2320451"/>
            <a:ext cx="811476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4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Hashtags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375850" y="1646482"/>
            <a:ext cx="447250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1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Year: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655873" y="2323225"/>
            <a:ext cx="394891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5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Goal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358628" y="4056320"/>
            <a:ext cx="991028" cy="424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8"/>
              </a:lnSpc>
            </a:pPr>
            <a:r>
              <a:rPr lang="en-US" b="true" sz="1273" spc="1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Increase Engagment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358628" y="4615908"/>
            <a:ext cx="897377" cy="608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2"/>
              </a:lnSpc>
            </a:pPr>
            <a:r>
              <a:rPr lang="en-US" sz="1273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Increase </a:t>
            </a:r>
          </a:p>
          <a:p>
            <a:pPr algn="ctr">
              <a:lnSpc>
                <a:spcPts val="636"/>
              </a:lnSpc>
            </a:pPr>
            <a:r>
              <a:rPr lang="en-US" sz="1273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Engagment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321107" y="5548482"/>
            <a:ext cx="1072830" cy="424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8"/>
              </a:lnSpc>
            </a:pPr>
            <a:r>
              <a:rPr lang="en-US" b="true" sz="1273" spc="3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Enhance Interactivity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580849" y="6352442"/>
            <a:ext cx="718554" cy="2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0"/>
              </a:lnSpc>
            </a:pPr>
            <a:r>
              <a:rPr lang="en-US" sz="1273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Increase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412296" y="6549363"/>
            <a:ext cx="1009888" cy="2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0"/>
              </a:lnSpc>
            </a:pPr>
            <a:r>
              <a:rPr lang="en-US" sz="1273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Engagement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375850" y="6998146"/>
            <a:ext cx="991028" cy="424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8"/>
              </a:lnSpc>
            </a:pPr>
            <a:r>
              <a:rPr lang="en-US" b="true" sz="1273" spc="1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Increase Engagment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375850" y="7577561"/>
            <a:ext cx="1045363" cy="608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2"/>
              </a:lnSpc>
            </a:pPr>
            <a:r>
              <a:rPr lang="en-US" b="true" sz="1273" spc="2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BuildBrand </a:t>
            </a:r>
          </a:p>
          <a:p>
            <a:pPr algn="ctr">
              <a:lnSpc>
                <a:spcPts val="636"/>
              </a:lnSpc>
            </a:pPr>
            <a:r>
              <a:rPr lang="en-US" b="true" sz="1273" spc="2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Lifestyle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212337" y="3391036"/>
            <a:ext cx="1372389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1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BrandAwarness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661399" y="2317678"/>
            <a:ext cx="413135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3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Type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05995" y="1286446"/>
            <a:ext cx="6539069" cy="55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6"/>
              </a:lnSpc>
            </a:pPr>
            <a:r>
              <a:rPr lang="en-US" b="true" sz="2911" spc="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Ankira Weekly</a:t>
            </a:r>
            <a:r>
              <a:rPr lang="en-US" b="true" sz="2911" spc="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b="true" sz="2911" spc="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Content</a:t>
            </a:r>
            <a:r>
              <a:rPr lang="en-US" b="true" sz="2911" spc="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b="true" sz="2911" spc="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Calendar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842908" y="5025286"/>
            <a:ext cx="894552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2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7:00PM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032367" y="7242229"/>
            <a:ext cx="539383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3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8:00pm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055379" y="7971669"/>
            <a:ext cx="613038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2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10:00am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857287" y="6624649"/>
            <a:ext cx="714463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b="true" sz="1273" spc="3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8pm+8am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595578" y="4167392"/>
            <a:ext cx="1318349" cy="44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0"/>
              </a:lnSpc>
            </a:pPr>
            <a:r>
              <a:rPr lang="en-US" b="true" sz="1273" spc="3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12:00</a:t>
            </a:r>
            <a:r>
              <a:rPr lang="en-US" b="true" sz="1273" spc="3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b="true" sz="1273" spc="3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PM Facebook 4:00Pm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899797" y="3347787"/>
            <a:ext cx="294515" cy="5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9"/>
              </a:lnSpc>
            </a:pPr>
            <a:r>
              <a:rPr lang="en-US" sz="136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899797" y="7790991"/>
            <a:ext cx="342324" cy="27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9"/>
              </a:lnSpc>
            </a:pPr>
            <a:r>
              <a:rPr lang="en-US" sz="1364" spc="1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935420" y="4080000"/>
            <a:ext cx="307498" cy="5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9"/>
              </a:lnSpc>
            </a:pPr>
            <a:r>
              <a:rPr lang="en-US" sz="136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935602" y="7078192"/>
            <a:ext cx="316668" cy="5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9"/>
              </a:lnSpc>
            </a:pPr>
            <a:r>
              <a:rPr lang="en-US" sz="136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Reel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863776" y="5597124"/>
            <a:ext cx="436017" cy="27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9"/>
              </a:lnSpc>
            </a:pPr>
            <a:r>
              <a:rPr lang="en-US" sz="1364" spc="1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713268" y="6315470"/>
            <a:ext cx="718112" cy="5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9"/>
              </a:lnSpc>
            </a:pPr>
            <a:r>
              <a:rPr lang="en-US" sz="136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Story poll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4765532" y="4878779"/>
            <a:ext cx="744530" cy="5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9"/>
              </a:lnSpc>
            </a:pPr>
            <a:r>
              <a:rPr lang="en-US" sz="136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Post/story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294599" y="1578271"/>
            <a:ext cx="92653" cy="27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9"/>
              </a:lnSpc>
            </a:pPr>
            <a:r>
              <a:rPr lang="en-US" sz="136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5023003" y="1575498"/>
            <a:ext cx="367580" cy="27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9"/>
              </a:lnSpc>
            </a:pPr>
            <a:r>
              <a:rPr lang="en-US" sz="136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2024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349373" y="1643041"/>
            <a:ext cx="169151" cy="23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sz="1273" spc="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2905131" y="3841865"/>
            <a:ext cx="782952" cy="210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8"/>
              </a:lnSpc>
            </a:pPr>
            <a:r>
              <a:rPr lang="en-US" b="true" sz="1091" spc="6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instagram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7882613" y="3299751"/>
            <a:ext cx="4687206" cy="250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25"/>
              </a:lnSpc>
            </a:pPr>
            <a:r>
              <a:rPr lang="en-US" sz="1455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Are you struggling with dental issues and not sure where to 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8476016" y="3544098"/>
            <a:ext cx="3500401" cy="250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25"/>
              </a:lnSpc>
            </a:pPr>
            <a:r>
              <a:rPr lang="en-US" sz="1455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find the right treatment? + Long written post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7609281" y="5385450"/>
            <a:ext cx="5094716" cy="46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</a:pPr>
            <a:r>
              <a:rPr lang="en-US" sz="1455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Quick video showing someone in pain from a dental issue, then getting treatment in our clincs, with the caption: "Tired of dental 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045073" y="5823668"/>
            <a:ext cx="4163311" cy="250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25"/>
              </a:lnSpc>
            </a:pPr>
            <a:r>
              <a:rPr lang="en-US" sz="1455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problems? Try dental treatment in Egypt with Ankira!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760274" y="4818984"/>
            <a:ext cx="4555263" cy="31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3"/>
              </a:lnSpc>
            </a:pPr>
            <a:r>
              <a:rPr lang="en-US" sz="1637" b="true">
                <a:solidFill>
                  <a:srgbClr val="F2F2F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discussing how bad teeth can affect self-confidence.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7213472" y="6132545"/>
            <a:ext cx="5442552" cy="281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1"/>
              </a:lnSpc>
            </a:pPr>
            <a:r>
              <a:rPr lang="en-US" sz="1637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 you have any dental issues? Yes/No + Short article on how 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7768292" y="6376616"/>
            <a:ext cx="4264008" cy="281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1"/>
              </a:lnSpc>
            </a:pPr>
            <a:r>
              <a:rPr lang="en-US" sz="1637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improving your smile can boost your confidence.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7725922" y="6631389"/>
            <a:ext cx="4348748" cy="482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2"/>
              </a:lnSpc>
            </a:pPr>
            <a:r>
              <a:rPr lang="en-US" sz="1637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Post with an image of treatment at the clinic: "At 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7654975" y="7163629"/>
            <a:ext cx="4756232" cy="17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"/>
              </a:lnSpc>
            </a:pPr>
            <a:r>
              <a:rPr lang="en-US" sz="1637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Ankira, we offer the best dental care services in Egypt.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7021526" y="7062109"/>
            <a:ext cx="5826444" cy="482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2"/>
              </a:lnSpc>
            </a:pPr>
            <a:r>
              <a:rPr lang="en-US" sz="1637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post discussing the importance of dental care at work: "Does your 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7963414" y="7845190"/>
            <a:ext cx="4139354" cy="17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"/>
              </a:lnSpc>
            </a:pPr>
            <a:r>
              <a:rPr lang="en-US" sz="1637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dental health impact your work performance?"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8011392" y="4092326"/>
            <a:ext cx="5163500" cy="31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3"/>
              </a:lnSpc>
            </a:pPr>
            <a:r>
              <a:rPr lang="en-US" sz="1637" b="true">
                <a:solidFill>
                  <a:srgbClr val="F2F2F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 b</a:t>
            </a:r>
            <a:r>
              <a:rPr lang="en-US" sz="1637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</a:t>
            </a:r>
            <a:r>
              <a:rPr lang="en-US" sz="1637" b="true">
                <a:solidFill>
                  <a:srgbClr val="F2F2F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eautiful smile starts with teeth care + long written post 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124582" y="4883259"/>
            <a:ext cx="1090502" cy="277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8"/>
              </a:lnSpc>
            </a:pPr>
            <a:r>
              <a:rPr lang="en-US" b="true" sz="1455" spc="0">
                <a:solidFill>
                  <a:srgbClr val="F2F2F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Short</a:t>
            </a:r>
            <a:r>
              <a:rPr lang="en-US" b="true" sz="1455" spc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b="true" sz="1455" spc="0">
                <a:solidFill>
                  <a:srgbClr val="F2F2F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video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047582" y="4123310"/>
            <a:ext cx="1576790" cy="277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8"/>
              </a:lnSpc>
            </a:pPr>
            <a:r>
              <a:rPr lang="en-US" b="true" sz="1455" spc="0">
                <a:solidFill>
                  <a:srgbClr val="F2F2F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Attractive image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C0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65940" y="-491592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01419" y="5061812"/>
            <a:ext cx="5246522" cy="7495031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57142" t="0" r="-5714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2201419" y="5061812"/>
            <a:ext cx="5246522" cy="7495031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144000" y="6196748"/>
            <a:ext cx="2564685" cy="3663835"/>
            <a:chOff x="0" y="0"/>
            <a:chExt cx="444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805262" y="-3450194"/>
            <a:ext cx="6752859" cy="9646942"/>
            <a:chOff x="0" y="0"/>
            <a:chExt cx="444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1428" t="0" r="-21428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805262" y="-3450194"/>
            <a:ext cx="6752859" cy="9646942"/>
            <a:chOff x="0" y="0"/>
            <a:chExt cx="4445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5400000">
            <a:off x="16605949" y="3464712"/>
            <a:ext cx="841991" cy="84199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6211" t="0" r="-126211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-5976625" y="4306703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73748" y="3301008"/>
            <a:ext cx="7231514" cy="147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6"/>
              </a:lnSpc>
            </a:pPr>
            <a:r>
              <a:rPr lang="en-US" sz="9555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OUR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73748" y="4306703"/>
            <a:ext cx="7231514" cy="294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6"/>
              </a:lnSpc>
            </a:pPr>
            <a:r>
              <a:rPr lang="en-US" sz="9555" b="true">
                <a:solidFill>
                  <a:srgbClr val="231F20"/>
                </a:solidFill>
                <a:latin typeface="Almarai Bold"/>
                <a:ea typeface="Almarai Bold"/>
                <a:cs typeface="Almarai Bold"/>
                <a:sym typeface="Almarai Bold"/>
              </a:rPr>
              <a:t>LANDING PAGE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25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25" t="0" r="-34425" b="-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55727" y="693593"/>
            <a:ext cx="3901786" cy="2194755"/>
            <a:chOff x="0" y="0"/>
            <a:chExt cx="5202381" cy="29263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02428" cy="2926334"/>
            </a:xfrm>
            <a:custGeom>
              <a:avLst/>
              <a:gdLst/>
              <a:ahLst/>
              <a:cxnLst/>
              <a:rect r="r" b="b" t="t" l="l"/>
              <a:pathLst>
                <a:path h="2926334" w="5202428">
                  <a:moveTo>
                    <a:pt x="0" y="0"/>
                  </a:moveTo>
                  <a:lnTo>
                    <a:pt x="5202428" y="0"/>
                  </a:lnTo>
                  <a:lnTo>
                    <a:pt x="5202428" y="2926334"/>
                  </a:lnTo>
                  <a:lnTo>
                    <a:pt x="0" y="2926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4" r="0" b="-44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455727" y="4726082"/>
            <a:ext cx="8473786" cy="321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>
                <a:solidFill>
                  <a:srgbClr val="3A8EB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Ankira specializes in providing affordable, high-quality dental care for clients from the U.S., particularly from California and Texas. Our services cater to the uninsured, cost-conscious patients, and the Arab community, connecting them with Egypt’s top dental professionals. We offer comprehensive packages, covering treatment, travel, accommodation, and more, ensuring a seamless experience. At Ankira, we combine exceptional dental care</a:t>
            </a:r>
          </a:p>
          <a:p>
            <a:pPr algn="l">
              <a:lnSpc>
                <a:spcPts val="2849"/>
              </a:lnSpc>
            </a:pPr>
            <a:r>
              <a:rPr lang="en-US" sz="1899">
                <a:solidFill>
                  <a:srgbClr val="3A8EB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with the chance to explore Egypt’s rich culture, delivering both healthy smiles and unforgettable memories.</a:t>
            </a:r>
          </a:p>
          <a:p>
            <a:pPr algn="l">
              <a:lnSpc>
                <a:spcPts val="284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455727" y="3482668"/>
            <a:ext cx="7803573" cy="85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7200" spc="-215">
                <a:solidFill>
                  <a:srgbClr val="3A8EBA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41397" y="9680977"/>
            <a:ext cx="3349753" cy="36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-72">
                <a:solidFill>
                  <a:srgbClr val="3A8EBA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Ankira Co.  |  2024</a:t>
            </a:r>
          </a:p>
        </p:txBody>
      </p:sp>
    </p:spTree>
  </p:cSld>
  <p:clrMapOvr>
    <a:masterClrMapping/>
  </p:clrMapOvr>
  <p:transition spd="slow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C0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8192" y="835606"/>
            <a:ext cx="17771617" cy="7486293"/>
          </a:xfrm>
          <a:custGeom>
            <a:avLst/>
            <a:gdLst/>
            <a:ahLst/>
            <a:cxnLst/>
            <a:rect r="r" b="b" t="t" l="l"/>
            <a:pathLst>
              <a:path h="7486293" w="17771617">
                <a:moveTo>
                  <a:pt x="0" y="0"/>
                </a:moveTo>
                <a:lnTo>
                  <a:pt x="17771616" y="0"/>
                </a:lnTo>
                <a:lnTo>
                  <a:pt x="17771616" y="7486294"/>
                </a:lnTo>
                <a:lnTo>
                  <a:pt x="0" y="7486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39142" y="110557"/>
            <a:ext cx="3111053" cy="57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b="true" sz="337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keyword research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74755" y="9267090"/>
            <a:ext cx="2781181" cy="568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b="true" sz="3373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  <a:hlinkClick r:id="rId3" tooltip="https://1drv.ms/x/c/21bc5820eba067a6/EfVSRpemJm9PmBD0cUSZo9oBQ_ExdEhNI61VmGFrOUVHaw?e=3Twp3t"/>
              </a:rPr>
              <a:t>excel sheet here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99056" y="8437590"/>
            <a:ext cx="8973038" cy="40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3382"/>
              </a:lnSpc>
            </a:pPr>
            <a:r>
              <a:rPr lang="ar-EG" b="true" sz="241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rtl val="true"/>
              </a:rPr>
              <a:t>حصل بس لخبطة والأرقام اتكتبت كتواريخ لكن الشهر هو التقييم من </a:t>
            </a:r>
            <a:r>
              <a:rPr lang="en-US" b="true" sz="241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</p:spTree>
  </p:cSld>
  <p:clrMapOvr>
    <a:masterClrMapping/>
  </p:clrMapOvr>
  <p:transition spd="slow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180143"/>
            <a:ext cx="18288000" cy="6583680"/>
          </a:xfrm>
          <a:custGeom>
            <a:avLst/>
            <a:gdLst/>
            <a:ahLst/>
            <a:cxnLst/>
            <a:rect r="r" b="b" t="t" l="l"/>
            <a:pathLst>
              <a:path h="6583680" w="18288000">
                <a:moveTo>
                  <a:pt x="0" y="0"/>
                </a:moveTo>
                <a:lnTo>
                  <a:pt x="18288000" y="0"/>
                </a:lnTo>
                <a:lnTo>
                  <a:pt x="18288000" y="6583680"/>
                </a:lnTo>
                <a:lnTo>
                  <a:pt x="0" y="6583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535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56792" y="4861242"/>
            <a:ext cx="13574416" cy="157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9"/>
              </a:lnSpc>
            </a:pPr>
            <a:r>
              <a:rPr lang="en-US" sz="11367" spc="113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MOBILE APP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467517" y="6745731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624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5556" y="473659"/>
            <a:ext cx="17316887" cy="9377782"/>
            <a:chOff x="0" y="0"/>
            <a:chExt cx="23089183" cy="12503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89236" cy="12503658"/>
            </a:xfrm>
            <a:custGeom>
              <a:avLst/>
              <a:gdLst/>
              <a:ahLst/>
              <a:cxnLst/>
              <a:rect r="r" b="b" t="t" l="l"/>
              <a:pathLst>
                <a:path h="12503658" w="23089236">
                  <a:moveTo>
                    <a:pt x="0" y="0"/>
                  </a:moveTo>
                  <a:lnTo>
                    <a:pt x="23089236" y="0"/>
                  </a:lnTo>
                  <a:lnTo>
                    <a:pt x="23089236" y="12503658"/>
                  </a:lnTo>
                  <a:lnTo>
                    <a:pt x="0" y="12503658"/>
                  </a:lnTo>
                  <a:close/>
                </a:path>
              </a:pathLst>
            </a:custGeom>
            <a:solidFill>
              <a:srgbClr val="10749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1059148" y="9020694"/>
            <a:ext cx="350711" cy="124502"/>
          </a:xfrm>
          <a:custGeom>
            <a:avLst/>
            <a:gdLst/>
            <a:ahLst/>
            <a:cxnLst/>
            <a:rect r="r" b="b" t="t" l="l"/>
            <a:pathLst>
              <a:path h="124502" w="350711">
                <a:moveTo>
                  <a:pt x="0" y="0"/>
                </a:moveTo>
                <a:lnTo>
                  <a:pt x="350711" y="0"/>
                </a:lnTo>
                <a:lnTo>
                  <a:pt x="350711" y="124502"/>
                </a:lnTo>
                <a:lnTo>
                  <a:pt x="0" y="124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292" r="0" b="-329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915595" y="9020694"/>
            <a:ext cx="350711" cy="124502"/>
          </a:xfrm>
          <a:custGeom>
            <a:avLst/>
            <a:gdLst/>
            <a:ahLst/>
            <a:cxnLst/>
            <a:rect r="r" b="b" t="t" l="l"/>
            <a:pathLst>
              <a:path h="124502" w="350711">
                <a:moveTo>
                  <a:pt x="0" y="0"/>
                </a:moveTo>
                <a:lnTo>
                  <a:pt x="350711" y="0"/>
                </a:lnTo>
                <a:lnTo>
                  <a:pt x="350711" y="124502"/>
                </a:lnTo>
                <a:lnTo>
                  <a:pt x="0" y="124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292" r="0" b="-3292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200344" y="1671314"/>
            <a:ext cx="3887312" cy="7911465"/>
            <a:chOff x="0" y="0"/>
            <a:chExt cx="5183083" cy="105486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83124" cy="10548620"/>
            </a:xfrm>
            <a:custGeom>
              <a:avLst/>
              <a:gdLst/>
              <a:ahLst/>
              <a:cxnLst/>
              <a:rect r="r" b="b" t="t" l="l"/>
              <a:pathLst>
                <a:path h="10548620" w="5183124">
                  <a:moveTo>
                    <a:pt x="0" y="0"/>
                  </a:moveTo>
                  <a:lnTo>
                    <a:pt x="5183124" y="0"/>
                  </a:lnTo>
                  <a:lnTo>
                    <a:pt x="5183124" y="10548620"/>
                  </a:lnTo>
                  <a:lnTo>
                    <a:pt x="0" y="10548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50" t="0" r="-65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4188143"/>
            <a:ext cx="5495279" cy="6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8"/>
              </a:lnSpc>
            </a:pPr>
            <a:r>
              <a:rPr lang="en-US" b="true" sz="3999" u="sng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  <a:hlinkClick r:id="rId5" tooltip="https://www.figma.com/design/yEBLMim6Sf4bRUlwZYQAim/Ankira-DEPI-Gradution-Project?node-id=0-1&amp;t=P3fN3a6QuCoC1DKw-1"/>
              </a:rPr>
              <a:t>Smartphone (APP)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048250"/>
            <a:ext cx="5495279" cy="7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Clearly describe your product in terms that your audience will understand.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17441" y="2364670"/>
            <a:ext cx="4098408" cy="110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Clearly articulated benefits as they relate to your target audience.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17441" y="4405630"/>
            <a:ext cx="4098408" cy="110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You can use a features and benefits list or just walk through them.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17441" y="6446590"/>
            <a:ext cx="4098408" cy="110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Whatever you do, do not forget the benefits! They may be obvious to you.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64021" y="4424680"/>
            <a:ext cx="46767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64021" y="2383720"/>
            <a:ext cx="46767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64021" y="6465640"/>
            <a:ext cx="46767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2727" y="952500"/>
            <a:ext cx="7700044" cy="39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Ankira co.</a:t>
            </a:r>
          </a:p>
        </p:txBody>
      </p:sp>
    </p:spTree>
  </p:cSld>
  <p:clrMapOvr>
    <a:masterClrMapping/>
  </p:clrMapOvr>
  <p:transition spd="slow">
    <p:push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22050"/>
            <a:ext cx="3573021" cy="7736250"/>
          </a:xfrm>
          <a:custGeom>
            <a:avLst/>
            <a:gdLst/>
            <a:ahLst/>
            <a:cxnLst/>
            <a:rect r="r" b="b" t="t" l="l"/>
            <a:pathLst>
              <a:path h="7736250" w="3573021">
                <a:moveTo>
                  <a:pt x="0" y="0"/>
                </a:moveTo>
                <a:lnTo>
                  <a:pt x="3573021" y="0"/>
                </a:lnTo>
                <a:lnTo>
                  <a:pt x="3573021" y="7736250"/>
                </a:lnTo>
                <a:lnTo>
                  <a:pt x="0" y="773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7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77975" y="1600614"/>
            <a:ext cx="3596157" cy="7579122"/>
          </a:xfrm>
          <a:custGeom>
            <a:avLst/>
            <a:gdLst/>
            <a:ahLst/>
            <a:cxnLst/>
            <a:rect r="r" b="b" t="t" l="l"/>
            <a:pathLst>
              <a:path h="7579122" w="3596157">
                <a:moveTo>
                  <a:pt x="0" y="0"/>
                </a:moveTo>
                <a:lnTo>
                  <a:pt x="3596158" y="0"/>
                </a:lnTo>
                <a:lnTo>
                  <a:pt x="3596158" y="7579122"/>
                </a:lnTo>
                <a:lnTo>
                  <a:pt x="0" y="7579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97" r="0" b="-159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87143" y="1842715"/>
            <a:ext cx="3383326" cy="7337021"/>
          </a:xfrm>
          <a:custGeom>
            <a:avLst/>
            <a:gdLst/>
            <a:ahLst/>
            <a:cxnLst/>
            <a:rect r="r" b="b" t="t" l="l"/>
            <a:pathLst>
              <a:path h="7337021" w="3383326">
                <a:moveTo>
                  <a:pt x="0" y="0"/>
                </a:moveTo>
                <a:lnTo>
                  <a:pt x="3383326" y="0"/>
                </a:lnTo>
                <a:lnTo>
                  <a:pt x="3383326" y="7337021"/>
                </a:lnTo>
                <a:lnTo>
                  <a:pt x="0" y="7337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478" y="1362498"/>
            <a:ext cx="17823045" cy="1651209"/>
          </a:xfrm>
          <a:custGeom>
            <a:avLst/>
            <a:gdLst/>
            <a:ahLst/>
            <a:cxnLst/>
            <a:rect r="r" b="b" t="t" l="l"/>
            <a:pathLst>
              <a:path h="1651209" w="17823045">
                <a:moveTo>
                  <a:pt x="0" y="0"/>
                </a:moveTo>
                <a:lnTo>
                  <a:pt x="17823044" y="0"/>
                </a:lnTo>
                <a:lnTo>
                  <a:pt x="17823044" y="1651208"/>
                </a:lnTo>
                <a:lnTo>
                  <a:pt x="0" y="1651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776398"/>
            <a:ext cx="9673504" cy="5838767"/>
          </a:xfrm>
          <a:custGeom>
            <a:avLst/>
            <a:gdLst/>
            <a:ahLst/>
            <a:cxnLst/>
            <a:rect r="r" b="b" t="t" l="l"/>
            <a:pathLst>
              <a:path h="5838767" w="9673504">
                <a:moveTo>
                  <a:pt x="0" y="0"/>
                </a:moveTo>
                <a:lnTo>
                  <a:pt x="9673504" y="0"/>
                </a:lnTo>
                <a:lnTo>
                  <a:pt x="9673504" y="5838767"/>
                </a:lnTo>
                <a:lnTo>
                  <a:pt x="0" y="5838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687" r="0" b="-326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63273" y="4376025"/>
            <a:ext cx="10024727" cy="5125037"/>
          </a:xfrm>
          <a:custGeom>
            <a:avLst/>
            <a:gdLst/>
            <a:ahLst/>
            <a:cxnLst/>
            <a:rect r="r" b="b" t="t" l="l"/>
            <a:pathLst>
              <a:path h="5125037" w="10024727">
                <a:moveTo>
                  <a:pt x="0" y="0"/>
                </a:moveTo>
                <a:lnTo>
                  <a:pt x="10024727" y="0"/>
                </a:lnTo>
                <a:lnTo>
                  <a:pt x="10024727" y="5125037"/>
                </a:lnTo>
                <a:lnTo>
                  <a:pt x="0" y="5125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82" r="0" b="-108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00802" y="-172999"/>
            <a:ext cx="11086396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A326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Facebook Ads Reports</a:t>
            </a:r>
          </a:p>
        </p:txBody>
      </p:sp>
    </p:spTree>
  </p:cSld>
  <p:clrMapOvr>
    <a:masterClrMapping/>
  </p:clrMapOvr>
  <p:transition spd="slow">
    <p:push dir="l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256617"/>
            <a:ext cx="14794629" cy="7415808"/>
          </a:xfrm>
          <a:custGeom>
            <a:avLst/>
            <a:gdLst/>
            <a:ahLst/>
            <a:cxnLst/>
            <a:rect r="r" b="b" t="t" l="l"/>
            <a:pathLst>
              <a:path h="7415808" w="14794629">
                <a:moveTo>
                  <a:pt x="0" y="0"/>
                </a:moveTo>
                <a:lnTo>
                  <a:pt x="14794629" y="0"/>
                </a:lnTo>
                <a:lnTo>
                  <a:pt x="14794629" y="7415808"/>
                </a:lnTo>
                <a:lnTo>
                  <a:pt x="0" y="7415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778" y="2885436"/>
            <a:ext cx="8587222" cy="7175055"/>
          </a:xfrm>
          <a:custGeom>
            <a:avLst/>
            <a:gdLst/>
            <a:ahLst/>
            <a:cxnLst/>
            <a:rect r="r" b="b" t="t" l="l"/>
            <a:pathLst>
              <a:path h="7175055" w="8587222">
                <a:moveTo>
                  <a:pt x="0" y="0"/>
                </a:moveTo>
                <a:lnTo>
                  <a:pt x="8587222" y="0"/>
                </a:lnTo>
                <a:lnTo>
                  <a:pt x="8587222" y="7175055"/>
                </a:lnTo>
                <a:lnTo>
                  <a:pt x="0" y="7175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95525" y="4770632"/>
            <a:ext cx="2874350" cy="3295983"/>
          </a:xfrm>
          <a:custGeom>
            <a:avLst/>
            <a:gdLst/>
            <a:ahLst/>
            <a:cxnLst/>
            <a:rect r="r" b="b" t="t" l="l"/>
            <a:pathLst>
              <a:path h="3295983" w="2874350">
                <a:moveTo>
                  <a:pt x="0" y="0"/>
                </a:moveTo>
                <a:lnTo>
                  <a:pt x="2874349" y="0"/>
                </a:lnTo>
                <a:lnTo>
                  <a:pt x="2874349" y="3295982"/>
                </a:lnTo>
                <a:lnTo>
                  <a:pt x="0" y="3295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07" t="0" r="-910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31799" y="4526932"/>
            <a:ext cx="2811635" cy="3628035"/>
          </a:xfrm>
          <a:custGeom>
            <a:avLst/>
            <a:gdLst/>
            <a:ahLst/>
            <a:cxnLst/>
            <a:rect r="r" b="b" t="t" l="l"/>
            <a:pathLst>
              <a:path h="3628035" w="2811635">
                <a:moveTo>
                  <a:pt x="0" y="0"/>
                </a:moveTo>
                <a:lnTo>
                  <a:pt x="2811635" y="0"/>
                </a:lnTo>
                <a:lnTo>
                  <a:pt x="2811635" y="3628034"/>
                </a:lnTo>
                <a:lnTo>
                  <a:pt x="0" y="3628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371" t="-21835" r="-3218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92479" y="4770632"/>
            <a:ext cx="2872294" cy="3829726"/>
          </a:xfrm>
          <a:custGeom>
            <a:avLst/>
            <a:gdLst/>
            <a:ahLst/>
            <a:cxnLst/>
            <a:rect r="r" b="b" t="t" l="l"/>
            <a:pathLst>
              <a:path h="3829726" w="2872294">
                <a:moveTo>
                  <a:pt x="0" y="0"/>
                </a:moveTo>
                <a:lnTo>
                  <a:pt x="2872295" y="0"/>
                </a:lnTo>
                <a:lnTo>
                  <a:pt x="2872295" y="3829726"/>
                </a:lnTo>
                <a:lnTo>
                  <a:pt x="0" y="3829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52837" y="4728623"/>
            <a:ext cx="2956505" cy="3403171"/>
          </a:xfrm>
          <a:custGeom>
            <a:avLst/>
            <a:gdLst/>
            <a:ahLst/>
            <a:cxnLst/>
            <a:rect r="r" b="b" t="t" l="l"/>
            <a:pathLst>
              <a:path h="3403171" w="2956505">
                <a:moveTo>
                  <a:pt x="0" y="0"/>
                </a:moveTo>
                <a:lnTo>
                  <a:pt x="2956505" y="0"/>
                </a:lnTo>
                <a:lnTo>
                  <a:pt x="2956505" y="3403172"/>
                </a:lnTo>
                <a:lnTo>
                  <a:pt x="0" y="3403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79678" y="4728623"/>
            <a:ext cx="2749172" cy="3426343"/>
          </a:xfrm>
          <a:custGeom>
            <a:avLst/>
            <a:gdLst/>
            <a:ahLst/>
            <a:cxnLst/>
            <a:rect r="r" b="b" t="t" l="l"/>
            <a:pathLst>
              <a:path h="3426343" w="2749172">
                <a:moveTo>
                  <a:pt x="0" y="0"/>
                </a:moveTo>
                <a:lnTo>
                  <a:pt x="2749172" y="0"/>
                </a:lnTo>
                <a:lnTo>
                  <a:pt x="2749172" y="3426343"/>
                </a:lnTo>
                <a:lnTo>
                  <a:pt x="0" y="34263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698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1841" y="4705452"/>
            <a:ext cx="2562619" cy="3426343"/>
          </a:xfrm>
          <a:custGeom>
            <a:avLst/>
            <a:gdLst/>
            <a:ahLst/>
            <a:cxnLst/>
            <a:rect r="r" b="b" t="t" l="l"/>
            <a:pathLst>
              <a:path h="3426343" w="2562619">
                <a:moveTo>
                  <a:pt x="0" y="0"/>
                </a:moveTo>
                <a:lnTo>
                  <a:pt x="2562619" y="0"/>
                </a:lnTo>
                <a:lnTo>
                  <a:pt x="2562619" y="3426343"/>
                </a:lnTo>
                <a:lnTo>
                  <a:pt x="0" y="34263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2818" y="7906931"/>
            <a:ext cx="2620665" cy="956573"/>
          </a:xfrm>
          <a:custGeom>
            <a:avLst/>
            <a:gdLst/>
            <a:ahLst/>
            <a:cxnLst/>
            <a:rect r="r" b="b" t="t" l="l"/>
            <a:pathLst>
              <a:path h="956573" w="2620665">
                <a:moveTo>
                  <a:pt x="0" y="0"/>
                </a:moveTo>
                <a:lnTo>
                  <a:pt x="2620665" y="0"/>
                </a:lnTo>
                <a:lnTo>
                  <a:pt x="2620665" y="956574"/>
                </a:lnTo>
                <a:lnTo>
                  <a:pt x="0" y="956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33729" y="7906931"/>
            <a:ext cx="2623008" cy="956573"/>
          </a:xfrm>
          <a:custGeom>
            <a:avLst/>
            <a:gdLst/>
            <a:ahLst/>
            <a:cxnLst/>
            <a:rect r="r" b="b" t="t" l="l"/>
            <a:pathLst>
              <a:path h="956573" w="2623008">
                <a:moveTo>
                  <a:pt x="0" y="0"/>
                </a:moveTo>
                <a:lnTo>
                  <a:pt x="2623008" y="0"/>
                </a:lnTo>
                <a:lnTo>
                  <a:pt x="2623008" y="956574"/>
                </a:lnTo>
                <a:lnTo>
                  <a:pt x="0" y="956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68274" y="7906931"/>
            <a:ext cx="2620665" cy="956573"/>
          </a:xfrm>
          <a:custGeom>
            <a:avLst/>
            <a:gdLst/>
            <a:ahLst/>
            <a:cxnLst/>
            <a:rect r="r" b="b" t="t" l="l"/>
            <a:pathLst>
              <a:path h="956573" w="2620665">
                <a:moveTo>
                  <a:pt x="0" y="0"/>
                </a:moveTo>
                <a:lnTo>
                  <a:pt x="2620665" y="0"/>
                </a:lnTo>
                <a:lnTo>
                  <a:pt x="2620665" y="956574"/>
                </a:lnTo>
                <a:lnTo>
                  <a:pt x="0" y="956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99185" y="7906931"/>
            <a:ext cx="2623008" cy="956573"/>
          </a:xfrm>
          <a:custGeom>
            <a:avLst/>
            <a:gdLst/>
            <a:ahLst/>
            <a:cxnLst/>
            <a:rect r="r" b="b" t="t" l="l"/>
            <a:pathLst>
              <a:path h="956573" w="2623008">
                <a:moveTo>
                  <a:pt x="0" y="0"/>
                </a:moveTo>
                <a:lnTo>
                  <a:pt x="2623008" y="0"/>
                </a:lnTo>
                <a:lnTo>
                  <a:pt x="2623008" y="956574"/>
                </a:lnTo>
                <a:lnTo>
                  <a:pt x="0" y="956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947573" y="670214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83708" y="7906931"/>
            <a:ext cx="2623008" cy="956573"/>
          </a:xfrm>
          <a:custGeom>
            <a:avLst/>
            <a:gdLst/>
            <a:ahLst/>
            <a:cxnLst/>
            <a:rect r="r" b="b" t="t" l="l"/>
            <a:pathLst>
              <a:path h="956573" w="2623008">
                <a:moveTo>
                  <a:pt x="0" y="0"/>
                </a:moveTo>
                <a:lnTo>
                  <a:pt x="2623007" y="0"/>
                </a:lnTo>
                <a:lnTo>
                  <a:pt x="2623007" y="956574"/>
                </a:lnTo>
                <a:lnTo>
                  <a:pt x="0" y="956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255148" y="7906931"/>
            <a:ext cx="2623008" cy="956573"/>
          </a:xfrm>
          <a:custGeom>
            <a:avLst/>
            <a:gdLst/>
            <a:ahLst/>
            <a:cxnLst/>
            <a:rect r="r" b="b" t="t" l="l"/>
            <a:pathLst>
              <a:path h="956573" w="2623008">
                <a:moveTo>
                  <a:pt x="0" y="0"/>
                </a:moveTo>
                <a:lnTo>
                  <a:pt x="2623008" y="0"/>
                </a:lnTo>
                <a:lnTo>
                  <a:pt x="2623008" y="956574"/>
                </a:lnTo>
                <a:lnTo>
                  <a:pt x="0" y="956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70214" y="2523432"/>
            <a:ext cx="7803573" cy="85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7200" spc="-215">
                <a:solidFill>
                  <a:srgbClr val="3A8EBA"/>
                </a:solidFill>
                <a:latin typeface="Arimo Bold"/>
                <a:ea typeface="Arimo Bold"/>
                <a:cs typeface="Arimo Bold"/>
                <a:sym typeface="Arimo Bold"/>
              </a:rPr>
              <a:t>Meet Our Team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0214" y="8193529"/>
            <a:ext cx="2902042" cy="36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8"/>
              </a:lnSpc>
            </a:pPr>
            <a:r>
              <a:rPr lang="en-US" b="true" sz="2306" spc="-6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Abdullah Ashraf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43850" y="8237623"/>
            <a:ext cx="2703587" cy="331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0"/>
              </a:lnSpc>
            </a:pPr>
            <a:r>
              <a:rPr lang="en-US" b="true" sz="2150" spc="-64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Mahmoud Sameh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99950" y="8212742"/>
            <a:ext cx="1862279" cy="35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3"/>
              </a:lnSpc>
            </a:pPr>
            <a:r>
              <a:rPr lang="en-US" b="true" sz="2253" spc="-6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Ahmed Saad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95086" y="8222267"/>
            <a:ext cx="2579071" cy="31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b="true" sz="2050" spc="-6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Yousef Hamdy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0214" y="670214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53B7D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Ankira Co.  |  2024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45537" y="8202630"/>
            <a:ext cx="2709611" cy="33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4"/>
              </a:lnSpc>
            </a:pPr>
            <a:r>
              <a:rPr lang="en-US" b="true" sz="2153" spc="-64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Marwan Raslan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506364" y="8203054"/>
            <a:ext cx="2111423" cy="331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1"/>
              </a:lnSpc>
            </a:pPr>
            <a:r>
              <a:rPr lang="en-US" b="true" sz="2150" spc="-64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Omar Ashraf</a:t>
            </a:r>
          </a:p>
        </p:txBody>
      </p:sp>
    </p:spTree>
  </p:cSld>
  <p:clrMapOvr>
    <a:masterClrMapping/>
  </p:clrMapOvr>
  <p:transition spd="slow">
    <p:push dir="l"/>
  </p:transition>
</p:sld>
</file>

<file path=ppt/slides/slide3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78483" y="3748937"/>
            <a:ext cx="13931034" cy="249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04"/>
              </a:lnSpc>
              <a:spcBef>
                <a:spcPct val="0"/>
              </a:spcBef>
            </a:pPr>
            <a:r>
              <a:rPr lang="en-US" sz="14431">
                <a:solidFill>
                  <a:srgbClr val="171616"/>
                </a:solidFill>
                <a:latin typeface="Raleway"/>
                <a:ea typeface="Raleway"/>
                <a:cs typeface="Raleway"/>
                <a:sym typeface="Raleway"/>
              </a:rPr>
              <a:t>THANK YOU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860032"/>
          </a:xfrm>
          <a:custGeom>
            <a:avLst/>
            <a:gdLst/>
            <a:ahLst/>
            <a:cxnLst/>
            <a:rect r="r" b="b" t="t" l="l"/>
            <a:pathLst>
              <a:path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827" r="0" b="-1078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366" y="0"/>
            <a:ext cx="9658350" cy="10287000"/>
            <a:chOff x="0" y="0"/>
            <a:chExt cx="254376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7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21151" y="2382125"/>
            <a:ext cx="8245699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15834" y="4216569"/>
            <a:ext cx="425633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</a:t>
            </a:r>
          </a:p>
        </p:txBody>
      </p:sp>
      <p:sp>
        <p:nvSpPr>
          <p:cNvPr name="AutoShape 8" id="8"/>
          <p:cNvSpPr/>
          <p:nvPr/>
        </p:nvSpPr>
        <p:spPr>
          <a:xfrm>
            <a:off x="5021151" y="6585401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5692690" y="5095875"/>
            <a:ext cx="6902620" cy="115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High costs of dental care in the U.S., especially in states like California and Texas, create a barrier for many Americans.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18405" y="6761614"/>
            <a:ext cx="713827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</a:t>
            </a:r>
          </a:p>
        </p:txBody>
      </p:sp>
      <p:sp>
        <p:nvSpPr>
          <p:cNvPr name="AutoShape 11" id="11"/>
          <p:cNvSpPr/>
          <p:nvPr/>
        </p:nvSpPr>
        <p:spPr>
          <a:xfrm>
            <a:off x="4919830" y="9838371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5692690" y="7361512"/>
            <a:ext cx="7740302" cy="216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177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Offer affordable dental treatments in Egypt</a:t>
            </a:r>
          </a:p>
          <a:p>
            <a:pPr algn="ctr">
              <a:lnSpc>
                <a:spcPts val="2453"/>
              </a:lnSpc>
            </a:pPr>
          </a:p>
          <a:p>
            <a:pPr algn="ctr">
              <a:lnSpc>
                <a:spcPts val="2453"/>
              </a:lnSpc>
            </a:pPr>
            <a:r>
              <a:rPr lang="en-US" sz="177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Provide an easy-to-use mobile application that connects patients with trusted Egyptian dentists.</a:t>
            </a:r>
          </a:p>
          <a:p>
            <a:pPr algn="ctr">
              <a:lnSpc>
                <a:spcPts val="2453"/>
              </a:lnSpc>
            </a:pPr>
          </a:p>
          <a:p>
            <a:pPr algn="ctr" marL="0" indent="0" lvl="0">
              <a:lnSpc>
                <a:spcPts val="2453"/>
              </a:lnSpc>
              <a:spcBef>
                <a:spcPct val="0"/>
              </a:spcBef>
            </a:pPr>
            <a:r>
              <a:rPr lang="en-US" sz="177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Full-service platform that covers everything from consultation to booking flights, accommodation, and treatment appointments.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259" r="0" b="-925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69972" y="4065935"/>
            <a:ext cx="535135" cy="535135"/>
          </a:xfrm>
          <a:custGeom>
            <a:avLst/>
            <a:gdLst/>
            <a:ahLst/>
            <a:cxnLst/>
            <a:rect r="r" b="b" t="t" l="l"/>
            <a:pathLst>
              <a:path h="535135" w="535135">
                <a:moveTo>
                  <a:pt x="0" y="0"/>
                </a:moveTo>
                <a:lnTo>
                  <a:pt x="535135" y="0"/>
                </a:lnTo>
                <a:lnTo>
                  <a:pt x="535135" y="535135"/>
                </a:lnTo>
                <a:lnTo>
                  <a:pt x="0" y="535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19220" y="9301606"/>
            <a:ext cx="745209" cy="745209"/>
          </a:xfrm>
          <a:custGeom>
            <a:avLst/>
            <a:gdLst/>
            <a:ahLst/>
            <a:cxnLst/>
            <a:rect r="r" b="b" t="t" l="l"/>
            <a:pathLst>
              <a:path h="745209" w="745209">
                <a:moveTo>
                  <a:pt x="0" y="0"/>
                </a:moveTo>
                <a:lnTo>
                  <a:pt x="745209" y="0"/>
                </a:lnTo>
                <a:lnTo>
                  <a:pt x="745209" y="745209"/>
                </a:lnTo>
                <a:lnTo>
                  <a:pt x="0" y="7452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71207" y="9577195"/>
            <a:ext cx="145165" cy="95250"/>
            <a:chOff x="0" y="0"/>
            <a:chExt cx="193553" cy="127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0"/>
              <a:ext cx="66548" cy="127000"/>
            </a:xfrm>
            <a:custGeom>
              <a:avLst/>
              <a:gdLst/>
              <a:ahLst/>
              <a:cxnLst/>
              <a:rect r="r" b="b" t="t" l="l"/>
              <a:pathLst>
                <a:path h="127000" w="66548">
                  <a:moveTo>
                    <a:pt x="0" y="0"/>
                  </a:moveTo>
                  <a:lnTo>
                    <a:pt x="66548" y="0"/>
                  </a:lnTo>
                  <a:lnTo>
                    <a:pt x="66548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339154" y="6117722"/>
            <a:ext cx="9214676" cy="2365844"/>
          </a:xfrm>
          <a:custGeom>
            <a:avLst/>
            <a:gdLst/>
            <a:ahLst/>
            <a:cxnLst/>
            <a:rect r="r" b="b" t="t" l="l"/>
            <a:pathLst>
              <a:path h="2365844" w="9214676">
                <a:moveTo>
                  <a:pt x="0" y="0"/>
                </a:moveTo>
                <a:lnTo>
                  <a:pt x="9214676" y="0"/>
                </a:lnTo>
                <a:lnTo>
                  <a:pt x="9214676" y="2365844"/>
                </a:lnTo>
                <a:lnTo>
                  <a:pt x="0" y="2365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39154" y="3651879"/>
            <a:ext cx="9837706" cy="2365844"/>
          </a:xfrm>
          <a:custGeom>
            <a:avLst/>
            <a:gdLst/>
            <a:ahLst/>
            <a:cxnLst/>
            <a:rect r="r" b="b" t="t" l="l"/>
            <a:pathLst>
              <a:path h="2365844" w="9837706">
                <a:moveTo>
                  <a:pt x="0" y="0"/>
                </a:moveTo>
                <a:lnTo>
                  <a:pt x="9837706" y="0"/>
                </a:lnTo>
                <a:lnTo>
                  <a:pt x="9837706" y="2365844"/>
                </a:lnTo>
                <a:lnTo>
                  <a:pt x="0" y="23658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25643" y="4343727"/>
            <a:ext cx="1248829" cy="1162972"/>
          </a:xfrm>
          <a:custGeom>
            <a:avLst/>
            <a:gdLst/>
            <a:ahLst/>
            <a:cxnLst/>
            <a:rect r="r" b="b" t="t" l="l"/>
            <a:pathLst>
              <a:path h="1162972" w="1248829">
                <a:moveTo>
                  <a:pt x="0" y="0"/>
                </a:moveTo>
                <a:lnTo>
                  <a:pt x="1248829" y="0"/>
                </a:lnTo>
                <a:lnTo>
                  <a:pt x="1248829" y="1162972"/>
                </a:lnTo>
                <a:lnTo>
                  <a:pt x="0" y="11629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1250" r="0" b="-125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39154" y="0"/>
            <a:ext cx="8948846" cy="3375958"/>
          </a:xfrm>
          <a:custGeom>
            <a:avLst/>
            <a:gdLst/>
            <a:ahLst/>
            <a:cxnLst/>
            <a:rect r="r" b="b" t="t" l="l"/>
            <a:pathLst>
              <a:path h="3375958" w="8948846">
                <a:moveTo>
                  <a:pt x="0" y="0"/>
                </a:moveTo>
                <a:lnTo>
                  <a:pt x="8948846" y="0"/>
                </a:lnTo>
                <a:lnTo>
                  <a:pt x="8948846" y="3375958"/>
                </a:lnTo>
                <a:lnTo>
                  <a:pt x="0" y="33759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38386" r="-31" b="-3838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13639" y="6914298"/>
            <a:ext cx="1672838" cy="953517"/>
          </a:xfrm>
          <a:custGeom>
            <a:avLst/>
            <a:gdLst/>
            <a:ahLst/>
            <a:cxnLst/>
            <a:rect r="r" b="b" t="t" l="l"/>
            <a:pathLst>
              <a:path h="953517" w="1672838">
                <a:moveTo>
                  <a:pt x="0" y="0"/>
                </a:moveTo>
                <a:lnTo>
                  <a:pt x="1672838" y="0"/>
                </a:lnTo>
                <a:lnTo>
                  <a:pt x="1672838" y="953517"/>
                </a:lnTo>
                <a:lnTo>
                  <a:pt x="0" y="9535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338" r="0" b="-33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44535" y="3137833"/>
            <a:ext cx="5548912" cy="190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 b="true">
                <a:solidFill>
                  <a:srgbClr val="10749F"/>
                </a:solidFill>
                <a:latin typeface="Arimo Bold"/>
                <a:ea typeface="Arimo Bold"/>
                <a:cs typeface="Arimo Bold"/>
                <a:sym typeface="Arimo Bold"/>
              </a:rPr>
              <a:t>Marketing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99211" y="4553739"/>
            <a:ext cx="296916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STP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99211" y="7019582"/>
            <a:ext cx="296916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Competitors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269" r="0" b="-926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69972" y="2684326"/>
            <a:ext cx="535135" cy="535135"/>
          </a:xfrm>
          <a:custGeom>
            <a:avLst/>
            <a:gdLst/>
            <a:ahLst/>
            <a:cxnLst/>
            <a:rect r="r" b="b" t="t" l="l"/>
            <a:pathLst>
              <a:path h="535135" w="535135">
                <a:moveTo>
                  <a:pt x="0" y="0"/>
                </a:moveTo>
                <a:lnTo>
                  <a:pt x="535135" y="0"/>
                </a:lnTo>
                <a:lnTo>
                  <a:pt x="535135" y="535135"/>
                </a:lnTo>
                <a:lnTo>
                  <a:pt x="0" y="535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333" y="5197800"/>
            <a:ext cx="7316513" cy="3519227"/>
          </a:xfrm>
          <a:custGeom>
            <a:avLst/>
            <a:gdLst/>
            <a:ahLst/>
            <a:cxnLst/>
            <a:rect r="r" b="b" t="t" l="l"/>
            <a:pathLst>
              <a:path h="3519227" w="7316513">
                <a:moveTo>
                  <a:pt x="0" y="0"/>
                </a:moveTo>
                <a:lnTo>
                  <a:pt x="7316513" y="0"/>
                </a:lnTo>
                <a:lnTo>
                  <a:pt x="7316513" y="3519227"/>
                </a:lnTo>
                <a:lnTo>
                  <a:pt x="0" y="35192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01514" y="5053139"/>
            <a:ext cx="7316513" cy="3663888"/>
          </a:xfrm>
          <a:custGeom>
            <a:avLst/>
            <a:gdLst/>
            <a:ahLst/>
            <a:cxnLst/>
            <a:rect r="r" b="b" t="t" l="l"/>
            <a:pathLst>
              <a:path h="3663888" w="7316513">
                <a:moveTo>
                  <a:pt x="0" y="0"/>
                </a:moveTo>
                <a:lnTo>
                  <a:pt x="7316513" y="0"/>
                </a:lnTo>
                <a:lnTo>
                  <a:pt x="7316513" y="3663888"/>
                </a:lnTo>
                <a:lnTo>
                  <a:pt x="0" y="36638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28113" y="2296574"/>
            <a:ext cx="5548912" cy="948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 b="true">
                <a:solidFill>
                  <a:srgbClr val="3A8EBA"/>
                </a:solidFill>
                <a:latin typeface="Arimo Bold"/>
                <a:ea typeface="Arimo Bold"/>
                <a:cs typeface="Arimo Bold"/>
                <a:sym typeface="Arimo Bold"/>
              </a:rPr>
              <a:t>Targeting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05107" y="5473314"/>
            <a:ext cx="3793146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Primary Segment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74289" y="5473314"/>
            <a:ext cx="4757905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Secondary Segment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01514" y="6691143"/>
            <a:ext cx="7316513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Arab Community</a:t>
            </a:r>
          </a:p>
          <a:p>
            <a:pPr algn="ctr">
              <a:lnSpc>
                <a:spcPts val="2640"/>
              </a:lnSpc>
            </a:pPr>
          </a:p>
          <a:p>
            <a:pPr algn="ctr" marL="502920" indent="-167640" lvl="2">
              <a:lnSpc>
                <a:spcPts val="2640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Prefer treatment in culturally familiar environments with Arabic communication.</a:t>
            </a:r>
          </a:p>
          <a:p>
            <a:pPr algn="ctr" marL="502920" indent="-167640" lvl="2">
              <a:lnSpc>
                <a:spcPts val="264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921103" y="6139429"/>
            <a:ext cx="6464370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Health-Insured Quality Seekers</a:t>
            </a:r>
          </a:p>
          <a:p>
            <a:pPr algn="ctr">
              <a:lnSpc>
                <a:spcPts val="2879"/>
              </a:lnSpc>
            </a:pPr>
          </a:p>
          <a:p>
            <a:pPr algn="ctr" marL="548640" indent="-182880" lvl="2">
              <a:lnSpc>
                <a:spcPts val="2879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Seek high-quality medical treatments at competitive prices.</a:t>
            </a:r>
          </a:p>
          <a:p>
            <a:pPr algn="ctr" marL="548640" indent="-182880" lvl="2">
              <a:lnSpc>
                <a:spcPts val="2879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Can afford out-of-pocket expenses not covered by insurance.</a:t>
            </a:r>
          </a:p>
          <a:p>
            <a:pPr algn="ctr" marL="548640" indent="-182880" lvl="2">
              <a:lnSpc>
                <a:spcPts val="2879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530991" y="400757"/>
            <a:ext cx="1797122" cy="1797122"/>
            <a:chOff x="0" y="0"/>
            <a:chExt cx="2396163" cy="23961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96109" cy="2396109"/>
            </a:xfrm>
            <a:custGeom>
              <a:avLst/>
              <a:gdLst/>
              <a:ahLst/>
              <a:cxnLst/>
              <a:rect r="r" b="b" t="t" l="l"/>
              <a:pathLst>
                <a:path h="2396109" w="2396109">
                  <a:moveTo>
                    <a:pt x="0" y="0"/>
                  </a:moveTo>
                  <a:lnTo>
                    <a:pt x="2396109" y="0"/>
                  </a:lnTo>
                  <a:lnTo>
                    <a:pt x="2396109" y="2396109"/>
                  </a:lnTo>
                  <a:lnTo>
                    <a:pt x="0" y="2396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-2" b="-2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921103" y="927861"/>
            <a:ext cx="209788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3A8EBA"/>
                </a:solidFill>
                <a:latin typeface="Arimo Bold"/>
                <a:ea typeface="Arimo Bold"/>
                <a:cs typeface="Arimo Bold"/>
                <a:sym typeface="Arimo Bold"/>
              </a:rPr>
              <a:t>Ankira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269" r="0" b="-926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69972" y="2684326"/>
            <a:ext cx="535135" cy="535135"/>
          </a:xfrm>
          <a:custGeom>
            <a:avLst/>
            <a:gdLst/>
            <a:ahLst/>
            <a:cxnLst/>
            <a:rect r="r" b="b" t="t" l="l"/>
            <a:pathLst>
              <a:path h="535135" w="535135">
                <a:moveTo>
                  <a:pt x="0" y="0"/>
                </a:moveTo>
                <a:lnTo>
                  <a:pt x="535135" y="0"/>
                </a:lnTo>
                <a:lnTo>
                  <a:pt x="535135" y="535135"/>
                </a:lnTo>
                <a:lnTo>
                  <a:pt x="0" y="535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333" y="5053139"/>
            <a:ext cx="7316513" cy="3663888"/>
          </a:xfrm>
          <a:custGeom>
            <a:avLst/>
            <a:gdLst/>
            <a:ahLst/>
            <a:cxnLst/>
            <a:rect r="r" b="b" t="t" l="l"/>
            <a:pathLst>
              <a:path h="3663888" w="7316513">
                <a:moveTo>
                  <a:pt x="0" y="0"/>
                </a:moveTo>
                <a:lnTo>
                  <a:pt x="7316513" y="0"/>
                </a:lnTo>
                <a:lnTo>
                  <a:pt x="7316513" y="3663888"/>
                </a:lnTo>
                <a:lnTo>
                  <a:pt x="0" y="36638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01514" y="5053139"/>
            <a:ext cx="7316513" cy="3663888"/>
          </a:xfrm>
          <a:custGeom>
            <a:avLst/>
            <a:gdLst/>
            <a:ahLst/>
            <a:cxnLst/>
            <a:rect r="r" b="b" t="t" l="l"/>
            <a:pathLst>
              <a:path h="3663888" w="7316513">
                <a:moveTo>
                  <a:pt x="0" y="0"/>
                </a:moveTo>
                <a:lnTo>
                  <a:pt x="7316513" y="0"/>
                </a:lnTo>
                <a:lnTo>
                  <a:pt x="7316513" y="3663888"/>
                </a:lnTo>
                <a:lnTo>
                  <a:pt x="0" y="36638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28113" y="2296574"/>
            <a:ext cx="5548912" cy="106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 b="true">
                <a:solidFill>
                  <a:srgbClr val="3A8EBA"/>
                </a:solidFill>
                <a:latin typeface="Arimo Bold"/>
                <a:ea typeface="Arimo Bold"/>
                <a:cs typeface="Arimo Bold"/>
                <a:sym typeface="Arimo Bold"/>
              </a:rPr>
              <a:t> Segmentation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05107" y="5605928"/>
            <a:ext cx="2997462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Geographic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74289" y="5605928"/>
            <a:ext cx="3185482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Demographic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556366" y="1029537"/>
            <a:ext cx="7316513" cy="3663888"/>
          </a:xfrm>
          <a:custGeom>
            <a:avLst/>
            <a:gdLst/>
            <a:ahLst/>
            <a:cxnLst/>
            <a:rect r="r" b="b" t="t" l="l"/>
            <a:pathLst>
              <a:path h="3663888" w="7316513">
                <a:moveTo>
                  <a:pt x="0" y="0"/>
                </a:moveTo>
                <a:lnTo>
                  <a:pt x="7316513" y="0"/>
                </a:lnTo>
                <a:lnTo>
                  <a:pt x="7316513" y="3663888"/>
                </a:lnTo>
                <a:lnTo>
                  <a:pt x="0" y="36638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874289" y="1556345"/>
            <a:ext cx="3185482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Psychographic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01153" y="6853068"/>
            <a:ext cx="7316513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California and Texas (USA)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01514" y="6691143"/>
            <a:ext cx="7316513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Health-insured individuals, Arab community, uninsured individuals, budget-conscious travelers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15327" y="2684326"/>
            <a:ext cx="699859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Quality seekers, culturally connected travelers, price-sensitive individuals, those interested in combining tourism and medical treatment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30991" y="400757"/>
            <a:ext cx="1797122" cy="1797122"/>
            <a:chOff x="0" y="0"/>
            <a:chExt cx="2396163" cy="23961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96109" cy="2396109"/>
            </a:xfrm>
            <a:custGeom>
              <a:avLst/>
              <a:gdLst/>
              <a:ahLst/>
              <a:cxnLst/>
              <a:rect r="r" b="b" t="t" l="l"/>
              <a:pathLst>
                <a:path h="2396109" w="2396109">
                  <a:moveTo>
                    <a:pt x="0" y="0"/>
                  </a:moveTo>
                  <a:lnTo>
                    <a:pt x="2396109" y="0"/>
                  </a:lnTo>
                  <a:lnTo>
                    <a:pt x="2396109" y="2396109"/>
                  </a:lnTo>
                  <a:lnTo>
                    <a:pt x="0" y="2396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2" b="-2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921103" y="927861"/>
            <a:ext cx="209788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3A8EBA"/>
                </a:solidFill>
                <a:latin typeface="Arimo Bold"/>
                <a:ea typeface="Arimo Bold"/>
                <a:cs typeface="Arimo Bold"/>
                <a:sym typeface="Arimo Bold"/>
              </a:rPr>
              <a:t>Ankira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269" r="0" b="-926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69972" y="2684326"/>
            <a:ext cx="535135" cy="535135"/>
          </a:xfrm>
          <a:custGeom>
            <a:avLst/>
            <a:gdLst/>
            <a:ahLst/>
            <a:cxnLst/>
            <a:rect r="r" b="b" t="t" l="l"/>
            <a:pathLst>
              <a:path h="535135" w="535135">
                <a:moveTo>
                  <a:pt x="0" y="0"/>
                </a:moveTo>
                <a:lnTo>
                  <a:pt x="535135" y="0"/>
                </a:lnTo>
                <a:lnTo>
                  <a:pt x="535135" y="535135"/>
                </a:lnTo>
                <a:lnTo>
                  <a:pt x="0" y="535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333" y="5197800"/>
            <a:ext cx="7316513" cy="3519227"/>
          </a:xfrm>
          <a:custGeom>
            <a:avLst/>
            <a:gdLst/>
            <a:ahLst/>
            <a:cxnLst/>
            <a:rect r="r" b="b" t="t" l="l"/>
            <a:pathLst>
              <a:path h="3519227" w="7316513">
                <a:moveTo>
                  <a:pt x="0" y="0"/>
                </a:moveTo>
                <a:lnTo>
                  <a:pt x="7316513" y="0"/>
                </a:lnTo>
                <a:lnTo>
                  <a:pt x="7316513" y="3519227"/>
                </a:lnTo>
                <a:lnTo>
                  <a:pt x="0" y="35192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01514" y="5053139"/>
            <a:ext cx="7316513" cy="3663888"/>
          </a:xfrm>
          <a:custGeom>
            <a:avLst/>
            <a:gdLst/>
            <a:ahLst/>
            <a:cxnLst/>
            <a:rect r="r" b="b" t="t" l="l"/>
            <a:pathLst>
              <a:path h="3663888" w="7316513">
                <a:moveTo>
                  <a:pt x="0" y="0"/>
                </a:moveTo>
                <a:lnTo>
                  <a:pt x="7316513" y="0"/>
                </a:lnTo>
                <a:lnTo>
                  <a:pt x="7316513" y="3663888"/>
                </a:lnTo>
                <a:lnTo>
                  <a:pt x="0" y="36638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30991" y="400757"/>
            <a:ext cx="1797122" cy="1797122"/>
            <a:chOff x="0" y="0"/>
            <a:chExt cx="2396163" cy="23961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96109" cy="2396109"/>
            </a:xfrm>
            <a:custGeom>
              <a:avLst/>
              <a:gdLst/>
              <a:ahLst/>
              <a:cxnLst/>
              <a:rect r="r" b="b" t="t" l="l"/>
              <a:pathLst>
                <a:path h="2396109" w="2396109">
                  <a:moveTo>
                    <a:pt x="0" y="0"/>
                  </a:moveTo>
                  <a:lnTo>
                    <a:pt x="2396109" y="0"/>
                  </a:lnTo>
                  <a:lnTo>
                    <a:pt x="2396109" y="2396109"/>
                  </a:lnTo>
                  <a:lnTo>
                    <a:pt x="0" y="2396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-2" b="-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328113" y="2296574"/>
            <a:ext cx="5548912" cy="948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 b="true">
                <a:solidFill>
                  <a:srgbClr val="3A8EBA"/>
                </a:solidFill>
                <a:latin typeface="Arimo Bold"/>
                <a:ea typeface="Arimo Bold"/>
                <a:cs typeface="Arimo Bold"/>
                <a:sym typeface="Arimo Bold"/>
              </a:rPr>
              <a:t>Positioning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21103" y="927861"/>
            <a:ext cx="209788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3A8EBA"/>
                </a:solidFill>
                <a:latin typeface="Arimo Bold"/>
                <a:ea typeface="Arimo Bold"/>
                <a:cs typeface="Arimo Bold"/>
                <a:sym typeface="Arimo Bold"/>
              </a:rPr>
              <a:t>Ankira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05107" y="5216456"/>
            <a:ext cx="3793146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California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55344" y="5216456"/>
            <a:ext cx="4757905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Texas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01514" y="6076780"/>
            <a:ext cx="6899727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02920" indent="-167640" lvl="2">
              <a:lnSpc>
                <a:spcPts val="2640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Uninsured Individuals: Highlight affordability, offering savings up to 70% compared to local healthcare services.</a:t>
            </a:r>
          </a:p>
          <a:p>
            <a:pPr algn="ctr" marL="502920" indent="-167640" lvl="2">
              <a:lnSpc>
                <a:spcPts val="2640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Budget-Conscious Medical Tourists: Promote Egypt as a destination where affordable healthcare meets leisure, emphasizing vacation-like treatment packages.</a:t>
            </a:r>
          </a:p>
          <a:p>
            <a:pPr algn="ctr" marL="502920" indent="-167640" lvl="2">
              <a:lnSpc>
                <a:spcPts val="26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69972" y="6057730"/>
            <a:ext cx="7095980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48640" indent="-182880" lvl="2">
              <a:lnSpc>
                <a:spcPts val="2879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Health-Insured Quality Seekers: Position Egypt as a destination for affordable, high-quality medical services that complement US health insurance coverage.</a:t>
            </a:r>
          </a:p>
          <a:p>
            <a:pPr algn="ctr" marL="548640" indent="-182880" lvl="2">
              <a:lnSpc>
                <a:spcPts val="2879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Arab Community: Emphasize cultural comfort, Arabic communication, and understanding of cultural values during treatment.</a:t>
            </a:r>
          </a:p>
          <a:p>
            <a:pPr algn="ctr" marL="548640" indent="-182880" lvl="2">
              <a:lnSpc>
                <a:spcPts val="287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4" tooltip="https://1drv.ms/w/s!AgW_an3KwDiqgncYtePWh3BCzATN?e=beq44K"/>
          </p:cNvPr>
          <p:cNvSpPr/>
          <p:nvPr/>
        </p:nvSpPr>
        <p:spPr>
          <a:xfrm flipH="false" flipV="false" rot="0">
            <a:off x="6203459" y="3436579"/>
            <a:ext cx="5184471" cy="5184471"/>
          </a:xfrm>
          <a:custGeom>
            <a:avLst/>
            <a:gdLst/>
            <a:ahLst/>
            <a:cxnLst/>
            <a:rect r="r" b="b" t="t" l="l"/>
            <a:pathLst>
              <a:path h="5184471" w="5184471">
                <a:moveTo>
                  <a:pt x="0" y="0"/>
                </a:moveTo>
                <a:lnTo>
                  <a:pt x="5184470" y="0"/>
                </a:lnTo>
                <a:lnTo>
                  <a:pt x="5184470" y="5184470"/>
                </a:lnTo>
                <a:lnTo>
                  <a:pt x="0" y="5184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25695" y="666750"/>
            <a:ext cx="7824192" cy="18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99"/>
              </a:lnSpc>
            </a:pPr>
            <a:r>
              <a:rPr lang="en-US" sz="9571" b="true">
                <a:solidFill>
                  <a:srgbClr val="0A326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Marketing 8p’s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DAGTpszYQb8</dc:identifier>
  <dcterms:modified xsi:type="dcterms:W3CDTF">2011-08-01T06:04:30Z</dcterms:modified>
  <cp:revision>1</cp:revision>
  <dc:title>ANKIRA presentation</dc:title>
</cp:coreProperties>
</file>